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87" r:id="rId4"/>
  </p:sldMasterIdLst>
  <p:notesMasterIdLst>
    <p:notesMasterId r:id="rId40"/>
  </p:notesMasterIdLst>
  <p:sldIdLst>
    <p:sldId id="301" r:id="rId5"/>
    <p:sldId id="302" r:id="rId6"/>
    <p:sldId id="260" r:id="rId7"/>
    <p:sldId id="262" r:id="rId8"/>
    <p:sldId id="263" r:id="rId9"/>
    <p:sldId id="264"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71" r:id="rId25"/>
    <p:sldId id="272" r:id="rId26"/>
    <p:sldId id="273" r:id="rId27"/>
    <p:sldId id="274" r:id="rId28"/>
    <p:sldId id="275" r:id="rId29"/>
    <p:sldId id="297" r:id="rId30"/>
    <p:sldId id="277" r:id="rId31"/>
    <p:sldId id="278" r:id="rId32"/>
    <p:sldId id="279" r:id="rId33"/>
    <p:sldId id="280" r:id="rId34"/>
    <p:sldId id="281" r:id="rId35"/>
    <p:sldId id="282" r:id="rId36"/>
    <p:sldId id="298" r:id="rId37"/>
    <p:sldId id="299" r:id="rId38"/>
    <p:sldId id="30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409"/>
    <a:srgbClr val="FFCD2F"/>
    <a:srgbClr val="EAB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notesViewPr>
    <p:cSldViewPr snapToGrid="0">
      <p:cViewPr varScale="1">
        <p:scale>
          <a:sx n="59" d="100"/>
          <a:sy n="59" d="100"/>
        </p:scale>
        <p:origin x="300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0B600D-DE9E-4249-9306-5070A55B080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905BE80-3E37-4468-A0EA-D4F6308B99A0}" type="pres">
      <dgm:prSet presAssocID="{450B600D-DE9E-4249-9306-5070A55B080D}" presName="cycle" presStyleCnt="0">
        <dgm:presLayoutVars>
          <dgm:dir/>
          <dgm:resizeHandles val="exact"/>
        </dgm:presLayoutVars>
      </dgm:prSet>
      <dgm:spPr/>
      <dgm:t>
        <a:bodyPr/>
        <a:lstStyle/>
        <a:p>
          <a:endParaRPr lang="en-US"/>
        </a:p>
      </dgm:t>
    </dgm:pt>
  </dgm:ptLst>
  <dgm:cxnLst>
    <dgm:cxn modelId="{EAD98C2E-12BA-4298-9A62-EEB7FF30C46F}" type="presOf" srcId="{450B600D-DE9E-4249-9306-5070A55B080D}" destId="{4905BE80-3E37-4468-A0EA-D4F6308B99A0}"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64BF8A-46B7-4C18-9E31-8D2E5CB71CF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872A48A2-FCD6-48C2-945A-FAB8C84B3441}">
      <dgm:prSet phldrT="[Text]" custT="1"/>
      <dgm:spPr>
        <a:solidFill>
          <a:srgbClr val="002060"/>
        </a:solidFill>
      </dgm:spPr>
      <dgm:t>
        <a:bodyPr/>
        <a:lstStyle/>
        <a:p>
          <a:r>
            <a:rPr lang="en-US" sz="1600" dirty="0" smtClean="0">
              <a:latin typeface="Arial" panose="020B0604020202020204" pitchFamily="34" charset="0"/>
              <a:cs typeface="Arial" panose="020B0604020202020204" pitchFamily="34" charset="0"/>
            </a:rPr>
            <a:t>Lack of impact data</a:t>
          </a:r>
          <a:endParaRPr lang="en-US" sz="1600" dirty="0">
            <a:latin typeface="Arial" panose="020B0604020202020204" pitchFamily="34" charset="0"/>
            <a:cs typeface="Arial" panose="020B0604020202020204" pitchFamily="34" charset="0"/>
          </a:endParaRPr>
        </a:p>
      </dgm:t>
    </dgm:pt>
    <dgm:pt modelId="{C7ACAD1A-E429-46F2-AB20-9FA5075BA2D0}" type="parTrans" cxnId="{BA00BC23-8BD2-479C-8D58-EA89C0E410AB}">
      <dgm:prSet/>
      <dgm:spPr/>
      <dgm:t>
        <a:bodyPr/>
        <a:lstStyle/>
        <a:p>
          <a:endParaRPr lang="en-US"/>
        </a:p>
      </dgm:t>
    </dgm:pt>
    <dgm:pt modelId="{4ED7E4AF-BB80-4DC4-B56B-A2475B3922D2}" type="sibTrans" cxnId="{BA00BC23-8BD2-479C-8D58-EA89C0E410AB}">
      <dgm:prSet/>
      <dgm:spPr>
        <a:solidFill>
          <a:srgbClr val="002060"/>
        </a:solidFill>
      </dgm:spPr>
      <dgm:t>
        <a:bodyPr/>
        <a:lstStyle/>
        <a:p>
          <a:endParaRPr lang="en-US"/>
        </a:p>
      </dgm:t>
    </dgm:pt>
    <dgm:pt modelId="{F33E062F-1A7C-485D-BE80-E14D6D8EB5BF}">
      <dgm:prSet phldrT="[Text]"/>
      <dgm:spPr>
        <a:solidFill>
          <a:srgbClr val="002060"/>
        </a:solidFill>
      </dgm:spPr>
      <dgm:t>
        <a:bodyPr/>
        <a:lstStyle/>
        <a:p>
          <a:r>
            <a:rPr lang="en-US" dirty="0" smtClean="0">
              <a:latin typeface="Arial" panose="020B0604020202020204" pitchFamily="34" charset="0"/>
              <a:cs typeface="Arial" panose="020B0604020202020204" pitchFamily="34" charset="0"/>
            </a:rPr>
            <a:t>Limited formal development pathways</a:t>
          </a:r>
          <a:endParaRPr lang="en-US" dirty="0">
            <a:latin typeface="Arial" panose="020B0604020202020204" pitchFamily="34" charset="0"/>
            <a:cs typeface="Arial" panose="020B0604020202020204" pitchFamily="34" charset="0"/>
          </a:endParaRPr>
        </a:p>
      </dgm:t>
    </dgm:pt>
    <dgm:pt modelId="{3D945C6A-C06D-4A8F-89CD-06839C217C9D}" type="parTrans" cxnId="{6FC87048-D18D-4CB5-9D69-4A45AE30A0EA}">
      <dgm:prSet/>
      <dgm:spPr/>
      <dgm:t>
        <a:bodyPr/>
        <a:lstStyle/>
        <a:p>
          <a:endParaRPr lang="en-US"/>
        </a:p>
      </dgm:t>
    </dgm:pt>
    <dgm:pt modelId="{9D19C074-6636-4B79-B881-09BB12FA60C3}" type="sibTrans" cxnId="{6FC87048-D18D-4CB5-9D69-4A45AE30A0EA}">
      <dgm:prSet/>
      <dgm:spPr>
        <a:solidFill>
          <a:srgbClr val="002060"/>
        </a:solidFill>
      </dgm:spPr>
      <dgm:t>
        <a:bodyPr/>
        <a:lstStyle/>
        <a:p>
          <a:endParaRPr lang="en-US"/>
        </a:p>
      </dgm:t>
    </dgm:pt>
    <dgm:pt modelId="{22EAA1AE-7BC2-4401-A634-5E5619A24F7E}">
      <dgm:prSet phldrT="[Text]"/>
      <dgm:spPr>
        <a:solidFill>
          <a:srgbClr val="002060"/>
        </a:solidFill>
      </dgm:spPr>
      <dgm:t>
        <a:bodyPr/>
        <a:lstStyle/>
        <a:p>
          <a:r>
            <a:rPr lang="en-US" dirty="0" smtClean="0">
              <a:latin typeface="Arial" panose="020B0604020202020204" pitchFamily="34" charset="0"/>
              <a:cs typeface="Arial" panose="020B0604020202020204" pitchFamily="34" charset="0"/>
            </a:rPr>
            <a:t>Assumptions and beliefs</a:t>
          </a:r>
          <a:endParaRPr lang="en-US" dirty="0">
            <a:latin typeface="Arial" panose="020B0604020202020204" pitchFamily="34" charset="0"/>
            <a:cs typeface="Arial" panose="020B0604020202020204" pitchFamily="34" charset="0"/>
          </a:endParaRPr>
        </a:p>
      </dgm:t>
    </dgm:pt>
    <dgm:pt modelId="{8AF28A5F-1BA6-4AA5-9498-B267FE09CF0D}" type="parTrans" cxnId="{3E3D3FE0-CDDB-4B20-942C-94D1CE4D0258}">
      <dgm:prSet/>
      <dgm:spPr/>
      <dgm:t>
        <a:bodyPr/>
        <a:lstStyle/>
        <a:p>
          <a:endParaRPr lang="en-US"/>
        </a:p>
      </dgm:t>
    </dgm:pt>
    <dgm:pt modelId="{6BD92FEA-42E2-491C-90F0-D64577E26656}" type="sibTrans" cxnId="{3E3D3FE0-CDDB-4B20-942C-94D1CE4D0258}">
      <dgm:prSet/>
      <dgm:spPr>
        <a:solidFill>
          <a:srgbClr val="002060"/>
        </a:solidFill>
      </dgm:spPr>
      <dgm:t>
        <a:bodyPr/>
        <a:lstStyle/>
        <a:p>
          <a:endParaRPr lang="en-US"/>
        </a:p>
      </dgm:t>
    </dgm:pt>
    <dgm:pt modelId="{43EF3333-3BCC-45C6-B073-966A9F61AFFD}">
      <dgm:prSet phldrT="[Text]"/>
      <dgm:spPr>
        <a:solidFill>
          <a:srgbClr val="002060"/>
        </a:solidFill>
      </dgm:spPr>
      <dgm:t>
        <a:bodyPr/>
        <a:lstStyle/>
        <a:p>
          <a:r>
            <a:rPr lang="en-US" dirty="0" smtClean="0">
              <a:latin typeface="Arial" panose="020B0604020202020204" pitchFamily="34" charset="0"/>
              <a:cs typeface="Arial" panose="020B0604020202020204" pitchFamily="34" charset="0"/>
            </a:rPr>
            <a:t>Disparities and inaccuracies </a:t>
          </a:r>
          <a:endParaRPr lang="en-US" dirty="0">
            <a:latin typeface="Arial" panose="020B0604020202020204" pitchFamily="34" charset="0"/>
            <a:cs typeface="Arial" panose="020B0604020202020204" pitchFamily="34" charset="0"/>
          </a:endParaRPr>
        </a:p>
      </dgm:t>
    </dgm:pt>
    <dgm:pt modelId="{F7ED0440-3CF0-4B8D-9969-FA9840A3AE9F}" type="parTrans" cxnId="{471FE481-16CF-4FFA-8FE0-38155DD8A6D9}">
      <dgm:prSet/>
      <dgm:spPr/>
      <dgm:t>
        <a:bodyPr/>
        <a:lstStyle/>
        <a:p>
          <a:endParaRPr lang="en-US"/>
        </a:p>
      </dgm:t>
    </dgm:pt>
    <dgm:pt modelId="{4E4FF4DA-A69E-4C6F-85CA-805FB88A25FD}" type="sibTrans" cxnId="{471FE481-16CF-4FFA-8FE0-38155DD8A6D9}">
      <dgm:prSet/>
      <dgm:spPr>
        <a:solidFill>
          <a:srgbClr val="002060"/>
        </a:solidFill>
      </dgm:spPr>
      <dgm:t>
        <a:bodyPr/>
        <a:lstStyle/>
        <a:p>
          <a:endParaRPr lang="en-US"/>
        </a:p>
      </dgm:t>
    </dgm:pt>
    <dgm:pt modelId="{FD85781C-DF13-4DF1-BFCD-DDE6FAA0BE0A}">
      <dgm:prSet/>
      <dgm:spPr>
        <a:solidFill>
          <a:srgbClr val="002060"/>
        </a:solidFill>
      </dgm:spPr>
      <dgm:t>
        <a:bodyPr/>
        <a:lstStyle/>
        <a:p>
          <a:r>
            <a:rPr lang="en-US" dirty="0" smtClean="0">
              <a:latin typeface="Arial" panose="020B0604020202020204" pitchFamily="34" charset="0"/>
              <a:cs typeface="Arial" panose="020B0604020202020204" pitchFamily="34" charset="0"/>
            </a:rPr>
            <a:t>Uncertainty </a:t>
          </a:r>
          <a:r>
            <a:rPr lang="en-US" smtClean="0">
              <a:latin typeface="Arial" panose="020B0604020202020204" pitchFamily="34" charset="0"/>
              <a:cs typeface="Arial" panose="020B0604020202020204" pitchFamily="34" charset="0"/>
            </a:rPr>
            <a:t>and inaction  </a:t>
          </a:r>
          <a:endParaRPr lang="en-US" dirty="0" smtClean="0">
            <a:latin typeface="Arial" panose="020B0604020202020204" pitchFamily="34" charset="0"/>
            <a:cs typeface="Arial" panose="020B0604020202020204" pitchFamily="34" charset="0"/>
          </a:endParaRPr>
        </a:p>
      </dgm:t>
    </dgm:pt>
    <dgm:pt modelId="{0C9B3ACA-0BFC-4B37-BE18-7EDD699A569A}" type="parTrans" cxnId="{52D02781-894C-4929-8CD0-461B538F71E8}">
      <dgm:prSet/>
      <dgm:spPr/>
      <dgm:t>
        <a:bodyPr/>
        <a:lstStyle/>
        <a:p>
          <a:endParaRPr lang="en-US"/>
        </a:p>
      </dgm:t>
    </dgm:pt>
    <dgm:pt modelId="{4CC6CA69-1600-4769-BF75-B69F0112AEA0}" type="sibTrans" cxnId="{52D02781-894C-4929-8CD0-461B538F71E8}">
      <dgm:prSet/>
      <dgm:spPr>
        <a:solidFill>
          <a:srgbClr val="002060"/>
        </a:solidFill>
      </dgm:spPr>
      <dgm:t>
        <a:bodyPr/>
        <a:lstStyle/>
        <a:p>
          <a:endParaRPr lang="en-US"/>
        </a:p>
      </dgm:t>
    </dgm:pt>
    <dgm:pt modelId="{1673FF02-5200-4405-B7E9-9D80F15A335E}" type="pres">
      <dgm:prSet presAssocID="{3264BF8A-46B7-4C18-9E31-8D2E5CB71CF4}" presName="cycle" presStyleCnt="0">
        <dgm:presLayoutVars>
          <dgm:dir/>
          <dgm:resizeHandles val="exact"/>
        </dgm:presLayoutVars>
      </dgm:prSet>
      <dgm:spPr/>
      <dgm:t>
        <a:bodyPr/>
        <a:lstStyle/>
        <a:p>
          <a:endParaRPr lang="en-US"/>
        </a:p>
      </dgm:t>
    </dgm:pt>
    <dgm:pt modelId="{F634C217-A92C-47C4-9036-D8C674B8C1C8}" type="pres">
      <dgm:prSet presAssocID="{872A48A2-FCD6-48C2-945A-FAB8C84B3441}" presName="node" presStyleLbl="node1" presStyleIdx="0" presStyleCnt="5">
        <dgm:presLayoutVars>
          <dgm:bulletEnabled val="1"/>
        </dgm:presLayoutVars>
      </dgm:prSet>
      <dgm:spPr/>
      <dgm:t>
        <a:bodyPr/>
        <a:lstStyle/>
        <a:p>
          <a:endParaRPr lang="en-US"/>
        </a:p>
      </dgm:t>
    </dgm:pt>
    <dgm:pt modelId="{9D4D60E8-801B-403E-B876-B9EBA6867C39}" type="pres">
      <dgm:prSet presAssocID="{4ED7E4AF-BB80-4DC4-B56B-A2475B3922D2}" presName="sibTrans" presStyleLbl="sibTrans2D1" presStyleIdx="0" presStyleCnt="5"/>
      <dgm:spPr/>
      <dgm:t>
        <a:bodyPr/>
        <a:lstStyle/>
        <a:p>
          <a:endParaRPr lang="en-US"/>
        </a:p>
      </dgm:t>
    </dgm:pt>
    <dgm:pt modelId="{3210BCD2-769A-4B62-B04D-BD1A001143D3}" type="pres">
      <dgm:prSet presAssocID="{4ED7E4AF-BB80-4DC4-B56B-A2475B3922D2}" presName="connectorText" presStyleLbl="sibTrans2D1" presStyleIdx="0" presStyleCnt="5"/>
      <dgm:spPr/>
      <dgm:t>
        <a:bodyPr/>
        <a:lstStyle/>
        <a:p>
          <a:endParaRPr lang="en-US"/>
        </a:p>
      </dgm:t>
    </dgm:pt>
    <dgm:pt modelId="{09CF198E-6800-45B4-B83C-4A795BE69BE0}" type="pres">
      <dgm:prSet presAssocID="{F33E062F-1A7C-485D-BE80-E14D6D8EB5BF}" presName="node" presStyleLbl="node1" presStyleIdx="1" presStyleCnt="5">
        <dgm:presLayoutVars>
          <dgm:bulletEnabled val="1"/>
        </dgm:presLayoutVars>
      </dgm:prSet>
      <dgm:spPr/>
      <dgm:t>
        <a:bodyPr/>
        <a:lstStyle/>
        <a:p>
          <a:endParaRPr lang="en-US"/>
        </a:p>
      </dgm:t>
    </dgm:pt>
    <dgm:pt modelId="{DAF359AF-CB08-4AA5-9999-F34D91C0C99C}" type="pres">
      <dgm:prSet presAssocID="{9D19C074-6636-4B79-B881-09BB12FA60C3}" presName="sibTrans" presStyleLbl="sibTrans2D1" presStyleIdx="1" presStyleCnt="5"/>
      <dgm:spPr/>
      <dgm:t>
        <a:bodyPr/>
        <a:lstStyle/>
        <a:p>
          <a:endParaRPr lang="en-US"/>
        </a:p>
      </dgm:t>
    </dgm:pt>
    <dgm:pt modelId="{50C676D9-0B88-45CA-B521-24773100DE09}" type="pres">
      <dgm:prSet presAssocID="{9D19C074-6636-4B79-B881-09BB12FA60C3}" presName="connectorText" presStyleLbl="sibTrans2D1" presStyleIdx="1" presStyleCnt="5"/>
      <dgm:spPr/>
      <dgm:t>
        <a:bodyPr/>
        <a:lstStyle/>
        <a:p>
          <a:endParaRPr lang="en-US"/>
        </a:p>
      </dgm:t>
    </dgm:pt>
    <dgm:pt modelId="{AA64880D-34FE-4B51-9D03-598B0F53B0F5}" type="pres">
      <dgm:prSet presAssocID="{22EAA1AE-7BC2-4401-A634-5E5619A24F7E}" presName="node" presStyleLbl="node1" presStyleIdx="2" presStyleCnt="5">
        <dgm:presLayoutVars>
          <dgm:bulletEnabled val="1"/>
        </dgm:presLayoutVars>
      </dgm:prSet>
      <dgm:spPr/>
      <dgm:t>
        <a:bodyPr/>
        <a:lstStyle/>
        <a:p>
          <a:endParaRPr lang="en-US"/>
        </a:p>
      </dgm:t>
    </dgm:pt>
    <dgm:pt modelId="{44244271-4C3A-44BD-ADD5-E0DAA8140236}" type="pres">
      <dgm:prSet presAssocID="{6BD92FEA-42E2-491C-90F0-D64577E26656}" presName="sibTrans" presStyleLbl="sibTrans2D1" presStyleIdx="2" presStyleCnt="5"/>
      <dgm:spPr/>
      <dgm:t>
        <a:bodyPr/>
        <a:lstStyle/>
        <a:p>
          <a:endParaRPr lang="en-US"/>
        </a:p>
      </dgm:t>
    </dgm:pt>
    <dgm:pt modelId="{14DE9107-B222-4A04-B3D8-FE509DF11017}" type="pres">
      <dgm:prSet presAssocID="{6BD92FEA-42E2-491C-90F0-D64577E26656}" presName="connectorText" presStyleLbl="sibTrans2D1" presStyleIdx="2" presStyleCnt="5"/>
      <dgm:spPr/>
      <dgm:t>
        <a:bodyPr/>
        <a:lstStyle/>
        <a:p>
          <a:endParaRPr lang="en-US"/>
        </a:p>
      </dgm:t>
    </dgm:pt>
    <dgm:pt modelId="{36DCEF1A-F481-44D2-B83C-7238456B8D94}" type="pres">
      <dgm:prSet presAssocID="{43EF3333-3BCC-45C6-B073-966A9F61AFFD}" presName="node" presStyleLbl="node1" presStyleIdx="3" presStyleCnt="5">
        <dgm:presLayoutVars>
          <dgm:bulletEnabled val="1"/>
        </dgm:presLayoutVars>
      </dgm:prSet>
      <dgm:spPr/>
      <dgm:t>
        <a:bodyPr/>
        <a:lstStyle/>
        <a:p>
          <a:endParaRPr lang="en-US"/>
        </a:p>
      </dgm:t>
    </dgm:pt>
    <dgm:pt modelId="{E9D52FAC-9D60-4146-95CA-DDB3BD975432}" type="pres">
      <dgm:prSet presAssocID="{4E4FF4DA-A69E-4C6F-85CA-805FB88A25FD}" presName="sibTrans" presStyleLbl="sibTrans2D1" presStyleIdx="3" presStyleCnt="5"/>
      <dgm:spPr/>
      <dgm:t>
        <a:bodyPr/>
        <a:lstStyle/>
        <a:p>
          <a:endParaRPr lang="en-US"/>
        </a:p>
      </dgm:t>
    </dgm:pt>
    <dgm:pt modelId="{597BEF0E-55FB-4136-BA54-67FAB735801A}" type="pres">
      <dgm:prSet presAssocID="{4E4FF4DA-A69E-4C6F-85CA-805FB88A25FD}" presName="connectorText" presStyleLbl="sibTrans2D1" presStyleIdx="3" presStyleCnt="5"/>
      <dgm:spPr/>
      <dgm:t>
        <a:bodyPr/>
        <a:lstStyle/>
        <a:p>
          <a:endParaRPr lang="en-US"/>
        </a:p>
      </dgm:t>
    </dgm:pt>
    <dgm:pt modelId="{E0316934-F52F-44B3-A6CC-6A5A6CBD44D6}" type="pres">
      <dgm:prSet presAssocID="{FD85781C-DF13-4DF1-BFCD-DDE6FAA0BE0A}" presName="node" presStyleLbl="node1" presStyleIdx="4" presStyleCnt="5">
        <dgm:presLayoutVars>
          <dgm:bulletEnabled val="1"/>
        </dgm:presLayoutVars>
      </dgm:prSet>
      <dgm:spPr/>
      <dgm:t>
        <a:bodyPr/>
        <a:lstStyle/>
        <a:p>
          <a:endParaRPr lang="en-US"/>
        </a:p>
      </dgm:t>
    </dgm:pt>
    <dgm:pt modelId="{49AA9CDE-E4D3-4EAF-89E5-742B6072D499}" type="pres">
      <dgm:prSet presAssocID="{4CC6CA69-1600-4769-BF75-B69F0112AEA0}" presName="sibTrans" presStyleLbl="sibTrans2D1" presStyleIdx="4" presStyleCnt="5"/>
      <dgm:spPr/>
      <dgm:t>
        <a:bodyPr/>
        <a:lstStyle/>
        <a:p>
          <a:endParaRPr lang="en-US"/>
        </a:p>
      </dgm:t>
    </dgm:pt>
    <dgm:pt modelId="{6E56D12A-1E6A-4D1E-ADC3-0FAE4B401B31}" type="pres">
      <dgm:prSet presAssocID="{4CC6CA69-1600-4769-BF75-B69F0112AEA0}" presName="connectorText" presStyleLbl="sibTrans2D1" presStyleIdx="4" presStyleCnt="5"/>
      <dgm:spPr/>
      <dgm:t>
        <a:bodyPr/>
        <a:lstStyle/>
        <a:p>
          <a:endParaRPr lang="en-US"/>
        </a:p>
      </dgm:t>
    </dgm:pt>
  </dgm:ptLst>
  <dgm:cxnLst>
    <dgm:cxn modelId="{D9E7B793-E179-4CE2-9430-07D576575EF6}" type="presOf" srcId="{4ED7E4AF-BB80-4DC4-B56B-A2475B3922D2}" destId="{3210BCD2-769A-4B62-B04D-BD1A001143D3}" srcOrd="1" destOrd="0" presId="urn:microsoft.com/office/officeart/2005/8/layout/cycle2"/>
    <dgm:cxn modelId="{471FE481-16CF-4FFA-8FE0-38155DD8A6D9}" srcId="{3264BF8A-46B7-4C18-9E31-8D2E5CB71CF4}" destId="{43EF3333-3BCC-45C6-B073-966A9F61AFFD}" srcOrd="3" destOrd="0" parTransId="{F7ED0440-3CF0-4B8D-9969-FA9840A3AE9F}" sibTransId="{4E4FF4DA-A69E-4C6F-85CA-805FB88A25FD}"/>
    <dgm:cxn modelId="{2904E8B3-EABB-4842-B302-CCFB9BF04ABB}" type="presOf" srcId="{4CC6CA69-1600-4769-BF75-B69F0112AEA0}" destId="{49AA9CDE-E4D3-4EAF-89E5-742B6072D499}" srcOrd="0" destOrd="0" presId="urn:microsoft.com/office/officeart/2005/8/layout/cycle2"/>
    <dgm:cxn modelId="{85657324-A7B0-4B19-A76C-A6DA4F784CFD}" type="presOf" srcId="{9D19C074-6636-4B79-B881-09BB12FA60C3}" destId="{50C676D9-0B88-45CA-B521-24773100DE09}" srcOrd="1" destOrd="0" presId="urn:microsoft.com/office/officeart/2005/8/layout/cycle2"/>
    <dgm:cxn modelId="{06FF3FC1-F901-43D0-9EB3-E267CC026407}" type="presOf" srcId="{4ED7E4AF-BB80-4DC4-B56B-A2475B3922D2}" destId="{9D4D60E8-801B-403E-B876-B9EBA6867C39}" srcOrd="0" destOrd="0" presId="urn:microsoft.com/office/officeart/2005/8/layout/cycle2"/>
    <dgm:cxn modelId="{20F9D6D6-6B67-4728-A216-C1267C3F0F4A}" type="presOf" srcId="{F33E062F-1A7C-485D-BE80-E14D6D8EB5BF}" destId="{09CF198E-6800-45B4-B83C-4A795BE69BE0}" srcOrd="0" destOrd="0" presId="urn:microsoft.com/office/officeart/2005/8/layout/cycle2"/>
    <dgm:cxn modelId="{AC03162A-C139-41F8-A6C4-42474C0D80BD}" type="presOf" srcId="{6BD92FEA-42E2-491C-90F0-D64577E26656}" destId="{14DE9107-B222-4A04-B3D8-FE509DF11017}" srcOrd="1" destOrd="0" presId="urn:microsoft.com/office/officeart/2005/8/layout/cycle2"/>
    <dgm:cxn modelId="{52D02781-894C-4929-8CD0-461B538F71E8}" srcId="{3264BF8A-46B7-4C18-9E31-8D2E5CB71CF4}" destId="{FD85781C-DF13-4DF1-BFCD-DDE6FAA0BE0A}" srcOrd="4" destOrd="0" parTransId="{0C9B3ACA-0BFC-4B37-BE18-7EDD699A569A}" sibTransId="{4CC6CA69-1600-4769-BF75-B69F0112AEA0}"/>
    <dgm:cxn modelId="{5D8E4EDB-DDAD-40A6-89C0-F4A4DEDBF58C}" type="presOf" srcId="{22EAA1AE-7BC2-4401-A634-5E5619A24F7E}" destId="{AA64880D-34FE-4B51-9D03-598B0F53B0F5}" srcOrd="0" destOrd="0" presId="urn:microsoft.com/office/officeart/2005/8/layout/cycle2"/>
    <dgm:cxn modelId="{6FC87048-D18D-4CB5-9D69-4A45AE30A0EA}" srcId="{3264BF8A-46B7-4C18-9E31-8D2E5CB71CF4}" destId="{F33E062F-1A7C-485D-BE80-E14D6D8EB5BF}" srcOrd="1" destOrd="0" parTransId="{3D945C6A-C06D-4A8F-89CD-06839C217C9D}" sibTransId="{9D19C074-6636-4B79-B881-09BB12FA60C3}"/>
    <dgm:cxn modelId="{3E3D3FE0-CDDB-4B20-942C-94D1CE4D0258}" srcId="{3264BF8A-46B7-4C18-9E31-8D2E5CB71CF4}" destId="{22EAA1AE-7BC2-4401-A634-5E5619A24F7E}" srcOrd="2" destOrd="0" parTransId="{8AF28A5F-1BA6-4AA5-9498-B267FE09CF0D}" sibTransId="{6BD92FEA-42E2-491C-90F0-D64577E26656}"/>
    <dgm:cxn modelId="{33419A2C-B53D-4AC0-A8F8-7493DDC89185}" type="presOf" srcId="{3264BF8A-46B7-4C18-9E31-8D2E5CB71CF4}" destId="{1673FF02-5200-4405-B7E9-9D80F15A335E}" srcOrd="0" destOrd="0" presId="urn:microsoft.com/office/officeart/2005/8/layout/cycle2"/>
    <dgm:cxn modelId="{381FD2CB-17F3-4F95-99B8-DC46657FE9AD}" type="presOf" srcId="{4CC6CA69-1600-4769-BF75-B69F0112AEA0}" destId="{6E56D12A-1E6A-4D1E-ADC3-0FAE4B401B31}" srcOrd="1" destOrd="0" presId="urn:microsoft.com/office/officeart/2005/8/layout/cycle2"/>
    <dgm:cxn modelId="{BA00BC23-8BD2-479C-8D58-EA89C0E410AB}" srcId="{3264BF8A-46B7-4C18-9E31-8D2E5CB71CF4}" destId="{872A48A2-FCD6-48C2-945A-FAB8C84B3441}" srcOrd="0" destOrd="0" parTransId="{C7ACAD1A-E429-46F2-AB20-9FA5075BA2D0}" sibTransId="{4ED7E4AF-BB80-4DC4-B56B-A2475B3922D2}"/>
    <dgm:cxn modelId="{37E8F6CA-06AD-42E3-910F-FCD9BA0546EC}" type="presOf" srcId="{43EF3333-3BCC-45C6-B073-966A9F61AFFD}" destId="{36DCEF1A-F481-44D2-B83C-7238456B8D94}" srcOrd="0" destOrd="0" presId="urn:microsoft.com/office/officeart/2005/8/layout/cycle2"/>
    <dgm:cxn modelId="{D1D2F695-05A5-402D-9B1E-3F023E0BC524}" type="presOf" srcId="{6BD92FEA-42E2-491C-90F0-D64577E26656}" destId="{44244271-4C3A-44BD-ADD5-E0DAA8140236}" srcOrd="0" destOrd="0" presId="urn:microsoft.com/office/officeart/2005/8/layout/cycle2"/>
    <dgm:cxn modelId="{38FE9160-723C-4F6F-9B75-5EA5AFEA81E4}" type="presOf" srcId="{872A48A2-FCD6-48C2-945A-FAB8C84B3441}" destId="{F634C217-A92C-47C4-9036-D8C674B8C1C8}" srcOrd="0" destOrd="0" presId="urn:microsoft.com/office/officeart/2005/8/layout/cycle2"/>
    <dgm:cxn modelId="{9AB22E54-ADEB-4EEA-B72F-4C523872FB86}" type="presOf" srcId="{4E4FF4DA-A69E-4C6F-85CA-805FB88A25FD}" destId="{597BEF0E-55FB-4136-BA54-67FAB735801A}" srcOrd="1" destOrd="0" presId="urn:microsoft.com/office/officeart/2005/8/layout/cycle2"/>
    <dgm:cxn modelId="{78C82CEC-0842-486D-8124-34B588397BE6}" type="presOf" srcId="{9D19C074-6636-4B79-B881-09BB12FA60C3}" destId="{DAF359AF-CB08-4AA5-9999-F34D91C0C99C}" srcOrd="0" destOrd="0" presId="urn:microsoft.com/office/officeart/2005/8/layout/cycle2"/>
    <dgm:cxn modelId="{EBBFC909-A8B4-4D09-A3A6-1EE9E8265905}" type="presOf" srcId="{FD85781C-DF13-4DF1-BFCD-DDE6FAA0BE0A}" destId="{E0316934-F52F-44B3-A6CC-6A5A6CBD44D6}" srcOrd="0" destOrd="0" presId="urn:microsoft.com/office/officeart/2005/8/layout/cycle2"/>
    <dgm:cxn modelId="{13255F3F-9F43-469D-B8A3-C29A3EB443A5}" type="presOf" srcId="{4E4FF4DA-A69E-4C6F-85CA-805FB88A25FD}" destId="{E9D52FAC-9D60-4146-95CA-DDB3BD975432}" srcOrd="0" destOrd="0" presId="urn:microsoft.com/office/officeart/2005/8/layout/cycle2"/>
    <dgm:cxn modelId="{72D0D879-D08E-4E99-8DD5-A3CD5A55498B}" type="presParOf" srcId="{1673FF02-5200-4405-B7E9-9D80F15A335E}" destId="{F634C217-A92C-47C4-9036-D8C674B8C1C8}" srcOrd="0" destOrd="0" presId="urn:microsoft.com/office/officeart/2005/8/layout/cycle2"/>
    <dgm:cxn modelId="{789D99C8-15C2-41C9-A373-97CD97BC8CAE}" type="presParOf" srcId="{1673FF02-5200-4405-B7E9-9D80F15A335E}" destId="{9D4D60E8-801B-403E-B876-B9EBA6867C39}" srcOrd="1" destOrd="0" presId="urn:microsoft.com/office/officeart/2005/8/layout/cycle2"/>
    <dgm:cxn modelId="{440BD991-61A2-40A2-9A84-D697CC47CBEA}" type="presParOf" srcId="{9D4D60E8-801B-403E-B876-B9EBA6867C39}" destId="{3210BCD2-769A-4B62-B04D-BD1A001143D3}" srcOrd="0" destOrd="0" presId="urn:microsoft.com/office/officeart/2005/8/layout/cycle2"/>
    <dgm:cxn modelId="{580B4974-2C48-4F4B-B798-BA4CBB8B69E2}" type="presParOf" srcId="{1673FF02-5200-4405-B7E9-9D80F15A335E}" destId="{09CF198E-6800-45B4-B83C-4A795BE69BE0}" srcOrd="2" destOrd="0" presId="urn:microsoft.com/office/officeart/2005/8/layout/cycle2"/>
    <dgm:cxn modelId="{81535D9B-29E0-4A5D-B422-66819BFB28F4}" type="presParOf" srcId="{1673FF02-5200-4405-B7E9-9D80F15A335E}" destId="{DAF359AF-CB08-4AA5-9999-F34D91C0C99C}" srcOrd="3" destOrd="0" presId="urn:microsoft.com/office/officeart/2005/8/layout/cycle2"/>
    <dgm:cxn modelId="{38F7589D-D09F-40BC-84CB-40175D196CCC}" type="presParOf" srcId="{DAF359AF-CB08-4AA5-9999-F34D91C0C99C}" destId="{50C676D9-0B88-45CA-B521-24773100DE09}" srcOrd="0" destOrd="0" presId="urn:microsoft.com/office/officeart/2005/8/layout/cycle2"/>
    <dgm:cxn modelId="{6205E933-5D2B-4FDF-8566-1365DEBCCA92}" type="presParOf" srcId="{1673FF02-5200-4405-B7E9-9D80F15A335E}" destId="{AA64880D-34FE-4B51-9D03-598B0F53B0F5}" srcOrd="4" destOrd="0" presId="urn:microsoft.com/office/officeart/2005/8/layout/cycle2"/>
    <dgm:cxn modelId="{D9BEE745-52FE-430F-868C-9D35577B5D5D}" type="presParOf" srcId="{1673FF02-5200-4405-B7E9-9D80F15A335E}" destId="{44244271-4C3A-44BD-ADD5-E0DAA8140236}" srcOrd="5" destOrd="0" presId="urn:microsoft.com/office/officeart/2005/8/layout/cycle2"/>
    <dgm:cxn modelId="{33648697-15D9-4E04-A6F8-E493780EFE93}" type="presParOf" srcId="{44244271-4C3A-44BD-ADD5-E0DAA8140236}" destId="{14DE9107-B222-4A04-B3D8-FE509DF11017}" srcOrd="0" destOrd="0" presId="urn:microsoft.com/office/officeart/2005/8/layout/cycle2"/>
    <dgm:cxn modelId="{48A551B4-6BE4-4DE0-B8C8-38FD7FA029D8}" type="presParOf" srcId="{1673FF02-5200-4405-B7E9-9D80F15A335E}" destId="{36DCEF1A-F481-44D2-B83C-7238456B8D94}" srcOrd="6" destOrd="0" presId="urn:microsoft.com/office/officeart/2005/8/layout/cycle2"/>
    <dgm:cxn modelId="{8913ACB4-07C0-4C6C-B614-6E195058CB73}" type="presParOf" srcId="{1673FF02-5200-4405-B7E9-9D80F15A335E}" destId="{E9D52FAC-9D60-4146-95CA-DDB3BD975432}" srcOrd="7" destOrd="0" presId="urn:microsoft.com/office/officeart/2005/8/layout/cycle2"/>
    <dgm:cxn modelId="{E2F107B8-C249-4E4A-BA74-E33AC753230B}" type="presParOf" srcId="{E9D52FAC-9D60-4146-95CA-DDB3BD975432}" destId="{597BEF0E-55FB-4136-BA54-67FAB735801A}" srcOrd="0" destOrd="0" presId="urn:microsoft.com/office/officeart/2005/8/layout/cycle2"/>
    <dgm:cxn modelId="{0800370E-0660-46DA-A1E7-C6633DFC0A93}" type="presParOf" srcId="{1673FF02-5200-4405-B7E9-9D80F15A335E}" destId="{E0316934-F52F-44B3-A6CC-6A5A6CBD44D6}" srcOrd="8" destOrd="0" presId="urn:microsoft.com/office/officeart/2005/8/layout/cycle2"/>
    <dgm:cxn modelId="{84BF4428-6A3F-488A-B58E-D15AE19B1784}" type="presParOf" srcId="{1673FF02-5200-4405-B7E9-9D80F15A335E}" destId="{49AA9CDE-E4D3-4EAF-89E5-742B6072D499}" srcOrd="9" destOrd="0" presId="urn:microsoft.com/office/officeart/2005/8/layout/cycle2"/>
    <dgm:cxn modelId="{13B74553-BBBB-4DB2-AA82-28CB8A295B91}" type="presParOf" srcId="{49AA9CDE-E4D3-4EAF-89E5-742B6072D499}" destId="{6E56D12A-1E6A-4D1E-ADC3-0FAE4B401B31}"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B2D2DC-9191-4887-B107-29883ECC1586}"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GB"/>
        </a:p>
      </dgm:t>
    </dgm:pt>
    <dgm:pt modelId="{B86324A6-B1AD-453B-A2B4-670AB194D694}">
      <dgm:prSet phldrT="[Text]"/>
      <dgm:spPr/>
      <dgm:t>
        <a:bodyPr/>
        <a:lstStyle/>
        <a:p>
          <a:r>
            <a:rPr lang="en-GB" dirty="0" smtClean="0"/>
            <a:t>Patients</a:t>
          </a:r>
          <a:endParaRPr lang="en-GB" dirty="0"/>
        </a:p>
      </dgm:t>
    </dgm:pt>
    <dgm:pt modelId="{DB8940AF-D4EB-4F6D-AC8F-2269563A617B}" type="parTrans" cxnId="{D09F902F-DCF6-4F03-B4C0-364D8B3B86FF}">
      <dgm:prSet/>
      <dgm:spPr/>
      <dgm:t>
        <a:bodyPr/>
        <a:lstStyle/>
        <a:p>
          <a:endParaRPr lang="en-GB"/>
        </a:p>
      </dgm:t>
    </dgm:pt>
    <dgm:pt modelId="{2D4774A5-0219-4566-9AB6-932E5491F119}" type="sibTrans" cxnId="{D09F902F-DCF6-4F03-B4C0-364D8B3B86FF}">
      <dgm:prSet/>
      <dgm:spPr/>
      <dgm:t>
        <a:bodyPr/>
        <a:lstStyle/>
        <a:p>
          <a:endParaRPr lang="en-GB"/>
        </a:p>
      </dgm:t>
    </dgm:pt>
    <dgm:pt modelId="{7AF59A41-1A72-4247-AD01-CF466EC44AF9}">
      <dgm:prSet phldrT="[Text]"/>
      <dgm:spPr/>
      <dgm:t>
        <a:bodyPr/>
        <a:lstStyle/>
        <a:p>
          <a:r>
            <a:rPr lang="en-GB" dirty="0" smtClean="0"/>
            <a:t>Workforce</a:t>
          </a:r>
          <a:endParaRPr lang="en-GB" dirty="0"/>
        </a:p>
      </dgm:t>
    </dgm:pt>
    <dgm:pt modelId="{3B5238A1-FD2A-4786-A36A-E23311C62ACF}" type="parTrans" cxnId="{28F37A6B-1A4B-4D62-AEFA-68187AC6177B}">
      <dgm:prSet/>
      <dgm:spPr/>
      <dgm:t>
        <a:bodyPr/>
        <a:lstStyle/>
        <a:p>
          <a:endParaRPr lang="en-GB"/>
        </a:p>
      </dgm:t>
    </dgm:pt>
    <dgm:pt modelId="{2606D980-68CE-4D7D-8EF3-D81C8B32C708}" type="sibTrans" cxnId="{28F37A6B-1A4B-4D62-AEFA-68187AC6177B}">
      <dgm:prSet/>
      <dgm:spPr/>
      <dgm:t>
        <a:bodyPr/>
        <a:lstStyle/>
        <a:p>
          <a:endParaRPr lang="en-GB"/>
        </a:p>
      </dgm:t>
    </dgm:pt>
    <dgm:pt modelId="{C12B54DF-6D07-4C55-966A-A86A5B80B522}">
      <dgm:prSet phldrT="[Text]"/>
      <dgm:spPr/>
      <dgm:t>
        <a:bodyPr/>
        <a:lstStyle/>
        <a:p>
          <a:r>
            <a:rPr lang="en-GB" dirty="0" smtClean="0"/>
            <a:t>Organisation</a:t>
          </a:r>
          <a:endParaRPr lang="en-GB" dirty="0"/>
        </a:p>
      </dgm:t>
    </dgm:pt>
    <dgm:pt modelId="{C5717F7F-40E5-4CE6-B2B0-1096A9A7BC3A}" type="parTrans" cxnId="{17860FC8-D6CF-41A4-875B-1E5B42FD7435}">
      <dgm:prSet/>
      <dgm:spPr/>
      <dgm:t>
        <a:bodyPr/>
        <a:lstStyle/>
        <a:p>
          <a:endParaRPr lang="en-GB"/>
        </a:p>
      </dgm:t>
    </dgm:pt>
    <dgm:pt modelId="{B5E9E7EA-091F-4117-B336-BBD34942D80A}" type="sibTrans" cxnId="{17860FC8-D6CF-41A4-875B-1E5B42FD7435}">
      <dgm:prSet/>
      <dgm:spPr/>
      <dgm:t>
        <a:bodyPr/>
        <a:lstStyle/>
        <a:p>
          <a:endParaRPr lang="en-GB"/>
        </a:p>
      </dgm:t>
    </dgm:pt>
    <dgm:pt modelId="{0318A057-563D-432F-A194-CB99BD7021A4}" type="pres">
      <dgm:prSet presAssocID="{CAB2D2DC-9191-4887-B107-29883ECC1586}" presName="Name0" presStyleCnt="0">
        <dgm:presLayoutVars>
          <dgm:chMax val="7"/>
          <dgm:chPref val="7"/>
          <dgm:dir/>
          <dgm:animLvl val="lvl"/>
        </dgm:presLayoutVars>
      </dgm:prSet>
      <dgm:spPr/>
      <dgm:t>
        <a:bodyPr/>
        <a:lstStyle/>
        <a:p>
          <a:endParaRPr lang="en-US"/>
        </a:p>
      </dgm:t>
    </dgm:pt>
    <dgm:pt modelId="{58DCDBB8-920E-4148-89BD-DD27B6609FF8}" type="pres">
      <dgm:prSet presAssocID="{B86324A6-B1AD-453B-A2B4-670AB194D694}" presName="Accent1" presStyleCnt="0"/>
      <dgm:spPr/>
    </dgm:pt>
    <dgm:pt modelId="{8749C3A1-A138-4E34-901D-FB2B6444805A}" type="pres">
      <dgm:prSet presAssocID="{B86324A6-B1AD-453B-A2B4-670AB194D694}" presName="Accent" presStyleLbl="node1" presStyleIdx="0" presStyleCnt="3"/>
      <dgm:spPr/>
    </dgm:pt>
    <dgm:pt modelId="{259BEE3A-5778-4927-A0BF-177B3E6A1C60}" type="pres">
      <dgm:prSet presAssocID="{B86324A6-B1AD-453B-A2B4-670AB194D694}" presName="Parent1" presStyleLbl="revTx" presStyleIdx="0" presStyleCnt="3">
        <dgm:presLayoutVars>
          <dgm:chMax val="1"/>
          <dgm:chPref val="1"/>
          <dgm:bulletEnabled val="1"/>
        </dgm:presLayoutVars>
      </dgm:prSet>
      <dgm:spPr/>
      <dgm:t>
        <a:bodyPr/>
        <a:lstStyle/>
        <a:p>
          <a:endParaRPr lang="en-GB"/>
        </a:p>
      </dgm:t>
    </dgm:pt>
    <dgm:pt modelId="{B330B36A-2D7F-4197-A5C5-A989620C00E7}" type="pres">
      <dgm:prSet presAssocID="{7AF59A41-1A72-4247-AD01-CF466EC44AF9}" presName="Accent2" presStyleCnt="0"/>
      <dgm:spPr/>
    </dgm:pt>
    <dgm:pt modelId="{ED76861E-B7CE-4FD9-AE17-68C988A75DA1}" type="pres">
      <dgm:prSet presAssocID="{7AF59A41-1A72-4247-AD01-CF466EC44AF9}" presName="Accent" presStyleLbl="node1" presStyleIdx="1" presStyleCnt="3"/>
      <dgm:spPr/>
    </dgm:pt>
    <dgm:pt modelId="{176BBA6E-1B96-4102-9026-2A15AD6CBC86}" type="pres">
      <dgm:prSet presAssocID="{7AF59A41-1A72-4247-AD01-CF466EC44AF9}" presName="Parent2" presStyleLbl="revTx" presStyleIdx="1" presStyleCnt="3">
        <dgm:presLayoutVars>
          <dgm:chMax val="1"/>
          <dgm:chPref val="1"/>
          <dgm:bulletEnabled val="1"/>
        </dgm:presLayoutVars>
      </dgm:prSet>
      <dgm:spPr/>
      <dgm:t>
        <a:bodyPr/>
        <a:lstStyle/>
        <a:p>
          <a:endParaRPr lang="en-GB"/>
        </a:p>
      </dgm:t>
    </dgm:pt>
    <dgm:pt modelId="{74DB41FC-8C48-495D-B397-4A6E32443DAB}" type="pres">
      <dgm:prSet presAssocID="{C12B54DF-6D07-4C55-966A-A86A5B80B522}" presName="Accent3" presStyleCnt="0"/>
      <dgm:spPr/>
    </dgm:pt>
    <dgm:pt modelId="{E57ECCA1-B382-48D5-8FF3-4078F0222C90}" type="pres">
      <dgm:prSet presAssocID="{C12B54DF-6D07-4C55-966A-A86A5B80B522}" presName="Accent" presStyleLbl="node1" presStyleIdx="2" presStyleCnt="3"/>
      <dgm:spPr/>
    </dgm:pt>
    <dgm:pt modelId="{9F687E59-AA12-4761-AD7B-E0286C6094C2}" type="pres">
      <dgm:prSet presAssocID="{C12B54DF-6D07-4C55-966A-A86A5B80B522}" presName="Parent3" presStyleLbl="revTx" presStyleIdx="2" presStyleCnt="3">
        <dgm:presLayoutVars>
          <dgm:chMax val="1"/>
          <dgm:chPref val="1"/>
          <dgm:bulletEnabled val="1"/>
        </dgm:presLayoutVars>
      </dgm:prSet>
      <dgm:spPr/>
      <dgm:t>
        <a:bodyPr/>
        <a:lstStyle/>
        <a:p>
          <a:endParaRPr lang="en-GB"/>
        </a:p>
      </dgm:t>
    </dgm:pt>
  </dgm:ptLst>
  <dgm:cxnLst>
    <dgm:cxn modelId="{46C49C6E-520F-4F45-828E-7BDF4B2107F7}" type="presOf" srcId="{C12B54DF-6D07-4C55-966A-A86A5B80B522}" destId="{9F687E59-AA12-4761-AD7B-E0286C6094C2}" srcOrd="0" destOrd="0" presId="urn:microsoft.com/office/officeart/2009/layout/CircleArrowProcess"/>
    <dgm:cxn modelId="{36B3EB40-2C39-4CC4-AF3D-84558F28752E}" type="presOf" srcId="{7AF59A41-1A72-4247-AD01-CF466EC44AF9}" destId="{176BBA6E-1B96-4102-9026-2A15AD6CBC86}" srcOrd="0" destOrd="0" presId="urn:microsoft.com/office/officeart/2009/layout/CircleArrowProcess"/>
    <dgm:cxn modelId="{D09F902F-DCF6-4F03-B4C0-364D8B3B86FF}" srcId="{CAB2D2DC-9191-4887-B107-29883ECC1586}" destId="{B86324A6-B1AD-453B-A2B4-670AB194D694}" srcOrd="0" destOrd="0" parTransId="{DB8940AF-D4EB-4F6D-AC8F-2269563A617B}" sibTransId="{2D4774A5-0219-4566-9AB6-932E5491F119}"/>
    <dgm:cxn modelId="{61B65215-6942-4516-8BE8-935DC462AC52}" type="presOf" srcId="{CAB2D2DC-9191-4887-B107-29883ECC1586}" destId="{0318A057-563D-432F-A194-CB99BD7021A4}" srcOrd="0" destOrd="0" presId="urn:microsoft.com/office/officeart/2009/layout/CircleArrowProcess"/>
    <dgm:cxn modelId="{7EEDF47D-093C-4A95-99DE-14ECEFE88F12}" type="presOf" srcId="{B86324A6-B1AD-453B-A2B4-670AB194D694}" destId="{259BEE3A-5778-4927-A0BF-177B3E6A1C60}" srcOrd="0" destOrd="0" presId="urn:microsoft.com/office/officeart/2009/layout/CircleArrowProcess"/>
    <dgm:cxn modelId="{17860FC8-D6CF-41A4-875B-1E5B42FD7435}" srcId="{CAB2D2DC-9191-4887-B107-29883ECC1586}" destId="{C12B54DF-6D07-4C55-966A-A86A5B80B522}" srcOrd="2" destOrd="0" parTransId="{C5717F7F-40E5-4CE6-B2B0-1096A9A7BC3A}" sibTransId="{B5E9E7EA-091F-4117-B336-BBD34942D80A}"/>
    <dgm:cxn modelId="{28F37A6B-1A4B-4D62-AEFA-68187AC6177B}" srcId="{CAB2D2DC-9191-4887-B107-29883ECC1586}" destId="{7AF59A41-1A72-4247-AD01-CF466EC44AF9}" srcOrd="1" destOrd="0" parTransId="{3B5238A1-FD2A-4786-A36A-E23311C62ACF}" sibTransId="{2606D980-68CE-4D7D-8EF3-D81C8B32C708}"/>
    <dgm:cxn modelId="{8990D5F4-B30C-48F3-A2FC-654372F9D732}" type="presParOf" srcId="{0318A057-563D-432F-A194-CB99BD7021A4}" destId="{58DCDBB8-920E-4148-89BD-DD27B6609FF8}" srcOrd="0" destOrd="0" presId="urn:microsoft.com/office/officeart/2009/layout/CircleArrowProcess"/>
    <dgm:cxn modelId="{0CA3DF38-6016-4BE8-BA90-5164E76EA7D6}" type="presParOf" srcId="{58DCDBB8-920E-4148-89BD-DD27B6609FF8}" destId="{8749C3A1-A138-4E34-901D-FB2B6444805A}" srcOrd="0" destOrd="0" presId="urn:microsoft.com/office/officeart/2009/layout/CircleArrowProcess"/>
    <dgm:cxn modelId="{F7D515D3-8133-4457-8CEA-0EBD630405E9}" type="presParOf" srcId="{0318A057-563D-432F-A194-CB99BD7021A4}" destId="{259BEE3A-5778-4927-A0BF-177B3E6A1C60}" srcOrd="1" destOrd="0" presId="urn:microsoft.com/office/officeart/2009/layout/CircleArrowProcess"/>
    <dgm:cxn modelId="{271A3FC5-FB82-4640-A9C9-00C73896A258}" type="presParOf" srcId="{0318A057-563D-432F-A194-CB99BD7021A4}" destId="{B330B36A-2D7F-4197-A5C5-A989620C00E7}" srcOrd="2" destOrd="0" presId="urn:microsoft.com/office/officeart/2009/layout/CircleArrowProcess"/>
    <dgm:cxn modelId="{BE853292-9828-437B-A79C-D3EE88C9770B}" type="presParOf" srcId="{B330B36A-2D7F-4197-A5C5-A989620C00E7}" destId="{ED76861E-B7CE-4FD9-AE17-68C988A75DA1}" srcOrd="0" destOrd="0" presId="urn:microsoft.com/office/officeart/2009/layout/CircleArrowProcess"/>
    <dgm:cxn modelId="{EF480C97-1296-4717-A00D-9F87BE4D8963}" type="presParOf" srcId="{0318A057-563D-432F-A194-CB99BD7021A4}" destId="{176BBA6E-1B96-4102-9026-2A15AD6CBC86}" srcOrd="3" destOrd="0" presId="urn:microsoft.com/office/officeart/2009/layout/CircleArrowProcess"/>
    <dgm:cxn modelId="{724D3BA7-8980-41A7-B76F-FFE5136E010E}" type="presParOf" srcId="{0318A057-563D-432F-A194-CB99BD7021A4}" destId="{74DB41FC-8C48-495D-B397-4A6E32443DAB}" srcOrd="4" destOrd="0" presId="urn:microsoft.com/office/officeart/2009/layout/CircleArrowProcess"/>
    <dgm:cxn modelId="{2D2B53DF-B27C-46A3-B35A-CF86FDE89A2C}" type="presParOf" srcId="{74DB41FC-8C48-495D-B397-4A6E32443DAB}" destId="{E57ECCA1-B382-48D5-8FF3-4078F0222C90}" srcOrd="0" destOrd="0" presId="urn:microsoft.com/office/officeart/2009/layout/CircleArrowProcess"/>
    <dgm:cxn modelId="{FD362E52-5F37-401C-A7F3-F0C5294954D9}" type="presParOf" srcId="{0318A057-563D-432F-A194-CB99BD7021A4}" destId="{9F687E59-AA12-4761-AD7B-E0286C6094C2}"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4C217-A92C-47C4-9036-D8C674B8C1C8}">
      <dsp:nvSpPr>
        <dsp:cNvPr id="0" name=""/>
        <dsp:cNvSpPr/>
      </dsp:nvSpPr>
      <dsp:spPr>
        <a:xfrm>
          <a:off x="4417650" y="1654"/>
          <a:ext cx="1954619" cy="1954619"/>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Lack of impact data</a:t>
          </a:r>
          <a:endParaRPr lang="en-US" sz="1600" kern="1200" dirty="0">
            <a:latin typeface="Arial" panose="020B0604020202020204" pitchFamily="34" charset="0"/>
            <a:cs typeface="Arial" panose="020B0604020202020204" pitchFamily="34" charset="0"/>
          </a:endParaRPr>
        </a:p>
      </dsp:txBody>
      <dsp:txXfrm>
        <a:off x="4703897" y="287901"/>
        <a:ext cx="1382125" cy="1382125"/>
      </dsp:txXfrm>
    </dsp:sp>
    <dsp:sp modelId="{9D4D60E8-801B-403E-B876-B9EBA6867C39}">
      <dsp:nvSpPr>
        <dsp:cNvPr id="0" name=""/>
        <dsp:cNvSpPr/>
      </dsp:nvSpPr>
      <dsp:spPr>
        <a:xfrm rot="2160000">
          <a:off x="6310592" y="1503272"/>
          <a:ext cx="520009" cy="659684"/>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6325489" y="1589361"/>
        <a:ext cx="364006" cy="395810"/>
      </dsp:txXfrm>
    </dsp:sp>
    <dsp:sp modelId="{09CF198E-6800-45B4-B83C-4A795BE69BE0}">
      <dsp:nvSpPr>
        <dsp:cNvPr id="0" name=""/>
        <dsp:cNvSpPr/>
      </dsp:nvSpPr>
      <dsp:spPr>
        <a:xfrm>
          <a:off x="6792738" y="1727256"/>
          <a:ext cx="1954619" cy="1954619"/>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Limited formal development pathways</a:t>
          </a:r>
          <a:endParaRPr lang="en-US" sz="1800" kern="1200" dirty="0">
            <a:latin typeface="Arial" panose="020B0604020202020204" pitchFamily="34" charset="0"/>
            <a:cs typeface="Arial" panose="020B0604020202020204" pitchFamily="34" charset="0"/>
          </a:endParaRPr>
        </a:p>
      </dsp:txBody>
      <dsp:txXfrm>
        <a:off x="7078985" y="2013503"/>
        <a:ext cx="1382125" cy="1382125"/>
      </dsp:txXfrm>
    </dsp:sp>
    <dsp:sp modelId="{DAF359AF-CB08-4AA5-9999-F34D91C0C99C}">
      <dsp:nvSpPr>
        <dsp:cNvPr id="0" name=""/>
        <dsp:cNvSpPr/>
      </dsp:nvSpPr>
      <dsp:spPr>
        <a:xfrm rot="6480000">
          <a:off x="7060989" y="3756768"/>
          <a:ext cx="520009" cy="659684"/>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7163094" y="3814521"/>
        <a:ext cx="364006" cy="395810"/>
      </dsp:txXfrm>
    </dsp:sp>
    <dsp:sp modelId="{AA64880D-34FE-4B51-9D03-598B0F53B0F5}">
      <dsp:nvSpPr>
        <dsp:cNvPr id="0" name=""/>
        <dsp:cNvSpPr/>
      </dsp:nvSpPr>
      <dsp:spPr>
        <a:xfrm>
          <a:off x="5885535" y="4519339"/>
          <a:ext cx="1954619" cy="1954619"/>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Assumptions and beliefs</a:t>
          </a:r>
          <a:endParaRPr lang="en-US" sz="1800" kern="1200" dirty="0">
            <a:latin typeface="Arial" panose="020B0604020202020204" pitchFamily="34" charset="0"/>
            <a:cs typeface="Arial" panose="020B0604020202020204" pitchFamily="34" charset="0"/>
          </a:endParaRPr>
        </a:p>
      </dsp:txBody>
      <dsp:txXfrm>
        <a:off x="6171782" y="4805586"/>
        <a:ext cx="1382125" cy="1382125"/>
      </dsp:txXfrm>
    </dsp:sp>
    <dsp:sp modelId="{44244271-4C3A-44BD-ADD5-E0DAA8140236}">
      <dsp:nvSpPr>
        <dsp:cNvPr id="0" name=""/>
        <dsp:cNvSpPr/>
      </dsp:nvSpPr>
      <dsp:spPr>
        <a:xfrm rot="10800000">
          <a:off x="5149672" y="5166807"/>
          <a:ext cx="520009" cy="659684"/>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5305675" y="5298744"/>
        <a:ext cx="364006" cy="395810"/>
      </dsp:txXfrm>
    </dsp:sp>
    <dsp:sp modelId="{36DCEF1A-F481-44D2-B83C-7238456B8D94}">
      <dsp:nvSpPr>
        <dsp:cNvPr id="0" name=""/>
        <dsp:cNvSpPr/>
      </dsp:nvSpPr>
      <dsp:spPr>
        <a:xfrm>
          <a:off x="2949765" y="4519339"/>
          <a:ext cx="1954619" cy="1954619"/>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Disparities and inaccuracies </a:t>
          </a:r>
          <a:endParaRPr lang="en-US" sz="1800" kern="1200" dirty="0">
            <a:latin typeface="Arial" panose="020B0604020202020204" pitchFamily="34" charset="0"/>
            <a:cs typeface="Arial" panose="020B0604020202020204" pitchFamily="34" charset="0"/>
          </a:endParaRPr>
        </a:p>
      </dsp:txBody>
      <dsp:txXfrm>
        <a:off x="3236012" y="4805586"/>
        <a:ext cx="1382125" cy="1382125"/>
      </dsp:txXfrm>
    </dsp:sp>
    <dsp:sp modelId="{E9D52FAC-9D60-4146-95CA-DDB3BD975432}">
      <dsp:nvSpPr>
        <dsp:cNvPr id="0" name=""/>
        <dsp:cNvSpPr/>
      </dsp:nvSpPr>
      <dsp:spPr>
        <a:xfrm rot="15120000">
          <a:off x="3218016" y="3784762"/>
          <a:ext cx="520009" cy="659684"/>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3320121" y="3990883"/>
        <a:ext cx="364006" cy="395810"/>
      </dsp:txXfrm>
    </dsp:sp>
    <dsp:sp modelId="{E0316934-F52F-44B3-A6CC-6A5A6CBD44D6}">
      <dsp:nvSpPr>
        <dsp:cNvPr id="0" name=""/>
        <dsp:cNvSpPr/>
      </dsp:nvSpPr>
      <dsp:spPr>
        <a:xfrm>
          <a:off x="2042562" y="1727256"/>
          <a:ext cx="1954619" cy="1954619"/>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Uncertainty </a:t>
          </a:r>
          <a:r>
            <a:rPr lang="en-US" sz="1800" kern="1200" smtClean="0">
              <a:latin typeface="Arial" panose="020B0604020202020204" pitchFamily="34" charset="0"/>
              <a:cs typeface="Arial" panose="020B0604020202020204" pitchFamily="34" charset="0"/>
            </a:rPr>
            <a:t>and inaction  </a:t>
          </a:r>
          <a:endParaRPr lang="en-US" sz="1800" kern="1200" dirty="0" smtClean="0">
            <a:latin typeface="Arial" panose="020B0604020202020204" pitchFamily="34" charset="0"/>
            <a:cs typeface="Arial" panose="020B0604020202020204" pitchFamily="34" charset="0"/>
          </a:endParaRPr>
        </a:p>
      </dsp:txBody>
      <dsp:txXfrm>
        <a:off x="2328809" y="2013503"/>
        <a:ext cx="1382125" cy="1382125"/>
      </dsp:txXfrm>
    </dsp:sp>
    <dsp:sp modelId="{49AA9CDE-E4D3-4EAF-89E5-742B6072D499}">
      <dsp:nvSpPr>
        <dsp:cNvPr id="0" name=""/>
        <dsp:cNvSpPr/>
      </dsp:nvSpPr>
      <dsp:spPr>
        <a:xfrm rot="19440000">
          <a:off x="3935504" y="1520573"/>
          <a:ext cx="520009" cy="659684"/>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950401" y="1698358"/>
        <a:ext cx="364006" cy="3958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9C3A1-A138-4E34-901D-FB2B6444805A}">
      <dsp:nvSpPr>
        <dsp:cNvPr id="0" name=""/>
        <dsp:cNvSpPr/>
      </dsp:nvSpPr>
      <dsp:spPr>
        <a:xfrm>
          <a:off x="3225999" y="0"/>
          <a:ext cx="2461185" cy="246156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9BEE3A-5778-4927-A0BF-177B3E6A1C60}">
      <dsp:nvSpPr>
        <dsp:cNvPr id="0" name=""/>
        <dsp:cNvSpPr/>
      </dsp:nvSpPr>
      <dsp:spPr>
        <a:xfrm>
          <a:off x="3770002" y="888697"/>
          <a:ext cx="1367633" cy="683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Patients</a:t>
          </a:r>
          <a:endParaRPr lang="en-GB" sz="2000" kern="1200" dirty="0"/>
        </a:p>
      </dsp:txBody>
      <dsp:txXfrm>
        <a:off x="3770002" y="888697"/>
        <a:ext cx="1367633" cy="683653"/>
      </dsp:txXfrm>
    </dsp:sp>
    <dsp:sp modelId="{ED76861E-B7CE-4FD9-AE17-68C988A75DA1}">
      <dsp:nvSpPr>
        <dsp:cNvPr id="0" name=""/>
        <dsp:cNvSpPr/>
      </dsp:nvSpPr>
      <dsp:spPr>
        <a:xfrm>
          <a:off x="2542414" y="1414349"/>
          <a:ext cx="2461185" cy="246156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6BBA6E-1B96-4102-9026-2A15AD6CBC86}">
      <dsp:nvSpPr>
        <dsp:cNvPr id="0" name=""/>
        <dsp:cNvSpPr/>
      </dsp:nvSpPr>
      <dsp:spPr>
        <a:xfrm>
          <a:off x="3089190" y="2311228"/>
          <a:ext cx="1367633" cy="683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Workforce</a:t>
          </a:r>
          <a:endParaRPr lang="en-GB" sz="2000" kern="1200" dirty="0"/>
        </a:p>
      </dsp:txBody>
      <dsp:txXfrm>
        <a:off x="3089190" y="2311228"/>
        <a:ext cx="1367633" cy="683653"/>
      </dsp:txXfrm>
    </dsp:sp>
    <dsp:sp modelId="{E57ECCA1-B382-48D5-8FF3-4078F0222C90}">
      <dsp:nvSpPr>
        <dsp:cNvPr id="0" name=""/>
        <dsp:cNvSpPr/>
      </dsp:nvSpPr>
      <dsp:spPr>
        <a:xfrm>
          <a:off x="3401171" y="2997949"/>
          <a:ext cx="2114539" cy="2115387"/>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687E59-AA12-4761-AD7B-E0286C6094C2}">
      <dsp:nvSpPr>
        <dsp:cNvPr id="0" name=""/>
        <dsp:cNvSpPr/>
      </dsp:nvSpPr>
      <dsp:spPr>
        <a:xfrm>
          <a:off x="3773238" y="3735804"/>
          <a:ext cx="1367633" cy="683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Organisation</a:t>
          </a:r>
          <a:endParaRPr lang="en-GB" sz="2000" kern="1200" dirty="0"/>
        </a:p>
      </dsp:txBody>
      <dsp:txXfrm>
        <a:off x="3773238" y="3735804"/>
        <a:ext cx="1367633" cy="68365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4360-3A03-48CC-A597-7609DC33B83D}" type="datetimeFigureOut">
              <a:rPr lang="en-GB" smtClean="0"/>
              <a:t>24/09/2020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470BB-CF7A-4F0E-9F0D-99E11F096398}" type="slidenum">
              <a:rPr lang="en-GB" smtClean="0"/>
              <a:t>‹#›</a:t>
            </a:fld>
            <a:endParaRPr lang="en-GB"/>
          </a:p>
        </p:txBody>
      </p:sp>
    </p:spTree>
    <p:extLst>
      <p:ext uri="{BB962C8B-B14F-4D97-AF65-F5344CB8AC3E}">
        <p14:creationId xmlns:p14="http://schemas.microsoft.com/office/powerpoint/2010/main" val="417089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181706FC-9518-4CFE-B692-4F16F6F8A6A7}"/>
              </a:ext>
            </a:extLst>
          </p:cNvPr>
          <p:cNvSpPr>
            <a:spLocks noGrp="1" noRot="1" noChangeAspect="1" noChangeArrowheads="1" noTextEdit="1"/>
          </p:cNvSpPr>
          <p:nvPr>
            <p:ph type="sldImg"/>
          </p:nvPr>
        </p:nvSpPr>
        <p:spPr bwMode="auto">
          <a:xfrm>
            <a:off x="-304800" y="-50800"/>
            <a:ext cx="7740650" cy="4354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2291" name="Notes Placeholder 2">
            <a:extLst>
              <a:ext uri="{FF2B5EF4-FFF2-40B4-BE49-F238E27FC236}">
                <a16:creationId xmlns:a16="http://schemas.microsoft.com/office/drawing/2014/main" id="{A2648B86-25FA-4508-BA3F-6CFDCB28FAEE}"/>
              </a:ext>
            </a:extLst>
          </p:cNvPr>
          <p:cNvSpPr>
            <a:spLocks noGrp="1" noChangeArrowheads="1"/>
          </p:cNvSpPr>
          <p:nvPr>
            <p:ph type="body" idx="1"/>
          </p:nvPr>
        </p:nvSpPr>
        <p:spPr bwMode="auto">
          <a:xfrm>
            <a:off x="457200" y="3355520"/>
            <a:ext cx="5486400" cy="57884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endParaRPr lang="en-GB" altLang="en-US" dirty="0" smtClean="0"/>
          </a:p>
          <a:p>
            <a:pPr>
              <a:spcBef>
                <a:spcPct val="0"/>
              </a:spcBef>
            </a:pPr>
            <a:endParaRPr lang="en-GB" altLang="en-US" dirty="0"/>
          </a:p>
          <a:p>
            <a:pPr>
              <a:spcBef>
                <a:spcPct val="0"/>
              </a:spcBef>
            </a:pPr>
            <a:endParaRPr lang="en-GB" altLang="en-US" dirty="0" smtClean="0"/>
          </a:p>
          <a:p>
            <a:pPr>
              <a:spcBef>
                <a:spcPct val="0"/>
              </a:spcBef>
            </a:pPr>
            <a:endParaRPr lang="en-GB" altLang="en-US" dirty="0"/>
          </a:p>
          <a:p>
            <a:pPr>
              <a:spcBef>
                <a:spcPct val="0"/>
              </a:spcBef>
            </a:pPr>
            <a:endParaRPr lang="en-GB" altLang="en-US" dirty="0" smtClean="0"/>
          </a:p>
          <a:p>
            <a:pPr>
              <a:spcBef>
                <a:spcPct val="0"/>
              </a:spcBef>
            </a:pPr>
            <a:endParaRPr lang="en-GB" altLang="en-US" dirty="0"/>
          </a:p>
          <a:p>
            <a:pPr>
              <a:spcBef>
                <a:spcPct val="0"/>
              </a:spcBef>
            </a:pPr>
            <a:r>
              <a:rPr lang="en-GB" altLang="en-US" b="1" dirty="0" smtClean="0"/>
              <a:t>Introductory slide</a:t>
            </a:r>
          </a:p>
          <a:p>
            <a:pPr>
              <a:spcBef>
                <a:spcPct val="0"/>
              </a:spcBef>
            </a:pPr>
            <a:endParaRPr lang="en-GB" altLang="en-US" dirty="0"/>
          </a:p>
          <a:p>
            <a:pPr>
              <a:spcBef>
                <a:spcPct val="0"/>
              </a:spcBef>
            </a:pPr>
            <a:r>
              <a:rPr lang="en-GB" altLang="en-US" dirty="0" smtClean="0"/>
              <a:t>Thanks to SEC network for opportunity to speak</a:t>
            </a:r>
          </a:p>
          <a:p>
            <a:pPr>
              <a:spcBef>
                <a:spcPct val="0"/>
              </a:spcBef>
            </a:pPr>
            <a:endParaRPr lang="en-GB" altLang="en-US" dirty="0"/>
          </a:p>
          <a:p>
            <a:pPr>
              <a:spcBef>
                <a:spcPct val="0"/>
              </a:spcBef>
            </a:pPr>
            <a:r>
              <a:rPr lang="en-GB" altLang="en-US" b="1" dirty="0" smtClean="0"/>
              <a:t>What I hope you will get out of the day</a:t>
            </a:r>
          </a:p>
          <a:p>
            <a:pPr>
              <a:spcBef>
                <a:spcPct val="0"/>
              </a:spcBef>
            </a:pPr>
            <a:endParaRPr lang="en-GB" altLang="en-US" b="1" dirty="0" smtClean="0"/>
          </a:p>
          <a:p>
            <a:r>
              <a:rPr lang="en-GB" b="1" dirty="0"/>
              <a:t>Managers:</a:t>
            </a:r>
            <a:endParaRPr lang="en-GB" dirty="0"/>
          </a:p>
          <a:p>
            <a:pPr lvl="0"/>
            <a:r>
              <a:rPr lang="en-GB" dirty="0"/>
              <a:t>To recognise the CSP's commitment to the development of Support Workers; the benefits of support workers having CSP membership and being released for CSP led events </a:t>
            </a:r>
            <a:endParaRPr lang="en-GB" dirty="0" smtClean="0"/>
          </a:p>
          <a:p>
            <a:pPr lvl="0"/>
            <a:endParaRPr lang="en-GB" dirty="0"/>
          </a:p>
          <a:p>
            <a:r>
              <a:rPr lang="en-GB" b="1" dirty="0"/>
              <a:t>Associates</a:t>
            </a:r>
            <a:r>
              <a:rPr lang="en-GB" dirty="0"/>
              <a:t>:</a:t>
            </a:r>
          </a:p>
          <a:p>
            <a:pPr lvl="0"/>
            <a:r>
              <a:rPr lang="en-GB" dirty="0"/>
              <a:t>To feel that as CSP Members they can count on our support, and even more support going forwards; the CSP is fighting their corner; the CSP and its members recognise the value of Associates &amp; SWs; it is worth continuing their membership as exciting developments are </a:t>
            </a:r>
            <a:r>
              <a:rPr lang="en-GB" dirty="0" smtClean="0"/>
              <a:t>ahead</a:t>
            </a:r>
          </a:p>
          <a:p>
            <a:pPr lvl="0"/>
            <a:endParaRPr lang="en-GB" dirty="0"/>
          </a:p>
          <a:p>
            <a:r>
              <a:rPr lang="en-GB" b="1" dirty="0"/>
              <a:t>Non Member Support Workers:</a:t>
            </a:r>
            <a:endParaRPr lang="en-GB" dirty="0"/>
          </a:p>
          <a:p>
            <a:pPr lvl="0"/>
            <a:r>
              <a:rPr lang="en-GB" dirty="0"/>
              <a:t>To feel they really need to join the CSP otherwise they will miss out!; they will feel inspired to be part of a community with the CSP at the forefront of national physiotherapy development; the CSP is there to support them and recognises their value; they can feel proud to be a member of the CSP</a:t>
            </a:r>
          </a:p>
          <a:p>
            <a:pPr>
              <a:spcBef>
                <a:spcPct val="0"/>
              </a:spcBef>
            </a:pPr>
            <a:endParaRPr lang="en-GB" altLang="en-US" b="1" dirty="0"/>
          </a:p>
        </p:txBody>
      </p:sp>
    </p:spTree>
    <p:extLst>
      <p:ext uri="{BB962C8B-B14F-4D97-AF65-F5344CB8AC3E}">
        <p14:creationId xmlns:p14="http://schemas.microsoft.com/office/powerpoint/2010/main" val="2912136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 Active travel fund https://www.gov.uk/government/news/2-billion-package-to-create-new-era-for-cycling-and-walking </a:t>
            </a:r>
          </a:p>
          <a:p>
            <a:r>
              <a:rPr lang="en-GB" dirty="0"/>
              <a:t>*6- CMO Quote</a:t>
            </a:r>
            <a:r>
              <a:rPr lang="en-GB" baseline="0" dirty="0"/>
              <a:t> https://www.leisureopportunities.co.uk/news/Chief-Medical-Adviser-Chris-Whitty:-exercise-the-best-thing-you-can-do-during-lockdown/345304 speaking on 15th April 2020 during Daily Briefing.</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BD770-4601-4909-82D3-3F2DD8E52CC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7229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Week 4 - Males/women page 22 of SE report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BD770-4601-4909-82D3-3F2DD8E52CC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7610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 https://www.england.nhs.uk/coronavirus/wp-content/uploads/sites/52/2020/06/C0388-after-care-needs-of-inpatients-recovering-from-covid-19-5-june-2020-1.pdf</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BD770-4601-4909-82D3-3F2DD8E52CC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4487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 https://www.england.nhs.uk/coronavirus/wp-content/uploads/sites/52/2020/06/C0388-after-care-needs-of-inpatients-recovering-from-covid-19-5-june-2020-1.pdf</a:t>
            </a:r>
          </a:p>
          <a:p>
            <a:r>
              <a:rPr lang="en-GB" dirty="0"/>
              <a:t>PICS= Post intensive care syndrome</a:t>
            </a:r>
          </a:p>
          <a:p>
            <a:r>
              <a:rPr lang="en-GB" dirty="0"/>
              <a:t>Only 15% of discharge communications included information on nutrition. 70%</a:t>
            </a:r>
            <a:r>
              <a:rPr lang="en-GB" baseline="0" dirty="0"/>
              <a:t> of those diagnosed with C19 are either overweight or obese.</a:t>
            </a:r>
            <a:endParaRPr lang="en-GB" dirty="0"/>
          </a:p>
          <a:p>
            <a:r>
              <a:rPr lang="en-GB" dirty="0"/>
              <a:t>Acute</a:t>
            </a:r>
            <a:r>
              <a:rPr lang="en-GB" baseline="0" dirty="0"/>
              <a:t> myocardial injury prevalent in 12% of D/C survivors (52% in those that died)</a:t>
            </a:r>
          </a:p>
          <a:p>
            <a:r>
              <a:rPr lang="en-GB" dirty="0"/>
              <a:t>Incidence of intensive care acquired weakness (ICU-AW) is recorded as between 25% and 50% in a general critical care population. ICU-AW is associated with rapid early muscle mass loss (up to 20%).</a:t>
            </a:r>
          </a:p>
          <a:p>
            <a:r>
              <a:rPr lang="en-GB" dirty="0"/>
              <a:t>Even ‘normal’ hospital acquired deconditioning is worsened in presence of COVID-19.</a:t>
            </a:r>
          </a:p>
          <a:p>
            <a:r>
              <a:rPr lang="en-GB" dirty="0"/>
              <a:t>Benefits of early physical rehabilitation following ICU discharge (mostly home-based and/or solely exercise training) on quality of life and mortality are variable (mainly due to heterogeneity of population). However, exercise capacity and quality of life improved significantly following an eight-week pulmonary rehabilitation programme in survivors of ARDS due to severe influenza A (H1N1) pneumonitis.</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BD770-4601-4909-82D3-3F2DD8E52CC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1321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BD770-4601-4909-82D3-3F2DD8E52CC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1131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clinical picture is that patients who have had COVID-19 are reporting extreme fatigue beyond the usual reported levels NHS document.</a:t>
            </a:r>
          </a:p>
          <a:p>
            <a:r>
              <a:rPr lang="en-GB" dirty="0"/>
              <a:t>Some degree of post-viral fatigue (PVF) or debility is a fairly common occurrence after any type of viral infection.</a:t>
            </a:r>
          </a:p>
          <a:p>
            <a:r>
              <a:rPr lang="en-GB" dirty="0"/>
              <a:t>Additional symptoms may also develop, where the term post viral fatigue syndrome (PVFS) may be a more appropriate diagnosis. </a:t>
            </a:r>
          </a:p>
          <a:p>
            <a:r>
              <a:rPr lang="en-GB" dirty="0"/>
              <a:t>Fatigue and lack of energy are turning out to be a characteristic symptom of C19.</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BD770-4601-4909-82D3-3F2DD8E52CC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8913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Physios for ME- https://www.physiosforme.com/covid-19 listen to podcast</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BD770-4601-4909-82D3-3F2DD8E52CC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7519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BD770-4601-4909-82D3-3F2DD8E52CC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278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Above can be part of a PVFs</a:t>
            </a:r>
            <a:r>
              <a:rPr lang="en-GB" baseline="0" dirty="0"/>
              <a:t> and also hint at possible ME/CFS- there is no hard distinction between the conditions- but an alert professional will be constantly monitoring response to interventions.</a:t>
            </a:r>
          </a:p>
          <a:p>
            <a:r>
              <a:rPr lang="en-GB" baseline="0" dirty="0"/>
              <a:t>Physios for ME- https://www.physiosforme.com/covid-19 listen to podcast</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BD770-4601-4909-82D3-3F2DD8E52CC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984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D27A48-A36C-4111-9EF0-946853BF594C}"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88633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93688"/>
            <a:ext cx="5486400" cy="3086100"/>
          </a:xfrm>
        </p:spPr>
      </p:sp>
      <p:sp>
        <p:nvSpPr>
          <p:cNvPr id="3" name="Notes Placeholder 2"/>
          <p:cNvSpPr>
            <a:spLocks noGrp="1"/>
          </p:cNvSpPr>
          <p:nvPr>
            <p:ph type="body" idx="1"/>
          </p:nvPr>
        </p:nvSpPr>
        <p:spPr>
          <a:xfrm>
            <a:off x="685800" y="3380014"/>
            <a:ext cx="5486400" cy="3600450"/>
          </a:xfrm>
        </p:spPr>
        <p:txBody>
          <a:bodyPr/>
          <a:lstStyle/>
          <a:p>
            <a:r>
              <a:rPr lang="en-GB" b="1" dirty="0" smtClean="0"/>
              <a:t>Aim </a:t>
            </a:r>
            <a:r>
              <a:rPr lang="en-GB" dirty="0" smtClean="0"/>
              <a:t>of this keynote is to share with you the CSP position on the direction of travel for our profession and our workforce</a:t>
            </a:r>
          </a:p>
          <a:p>
            <a:endParaRPr lang="en-GB" dirty="0"/>
          </a:p>
          <a:p>
            <a:r>
              <a:rPr lang="en-GB" dirty="0" smtClean="0"/>
              <a:t>Explicitly share where support workers feature in this</a:t>
            </a:r>
          </a:p>
          <a:p>
            <a:endParaRPr lang="en-GB" dirty="0"/>
          </a:p>
          <a:p>
            <a:pPr lvl="0"/>
            <a:r>
              <a:rPr lang="en-GB" dirty="0"/>
              <a:t>The UK physiotherapy profession needs to grow, develop and lead change for the health and care system to meet future population and patient needs in effective, sustainable ways.</a:t>
            </a:r>
          </a:p>
          <a:p>
            <a:r>
              <a:rPr lang="en-GB" dirty="0"/>
              <a:t> </a:t>
            </a:r>
          </a:p>
          <a:p>
            <a:pPr lvl="0"/>
            <a:r>
              <a:rPr lang="en-GB" dirty="0"/>
              <a:t>Population ageing, working longer, more of us living with multiple long term conditions – huge demand on the profession but also an opportunity </a:t>
            </a:r>
          </a:p>
          <a:p>
            <a:r>
              <a:rPr lang="en-GB" dirty="0"/>
              <a:t> </a:t>
            </a:r>
          </a:p>
          <a:p>
            <a:pPr lvl="0"/>
            <a:r>
              <a:rPr lang="en-GB" dirty="0"/>
              <a:t>This needs more of us (might want to mention increase in student training places in England)</a:t>
            </a:r>
          </a:p>
          <a:p>
            <a:r>
              <a:rPr lang="en-GB" dirty="0"/>
              <a:t> </a:t>
            </a:r>
          </a:p>
          <a:p>
            <a:pPr lvl="0"/>
            <a:r>
              <a:rPr lang="en-GB" dirty="0"/>
              <a:t>This is not more of us doing the same – it is more of us working differently </a:t>
            </a:r>
          </a:p>
          <a:p>
            <a:r>
              <a:rPr lang="en-GB" dirty="0"/>
              <a:t> </a:t>
            </a:r>
          </a:p>
          <a:p>
            <a:pPr lvl="0"/>
            <a:r>
              <a:rPr lang="en-GB" dirty="0"/>
              <a:t>In particular – as expert advisors; as public health champions; as first contact practitioners and as advanced practitioners; as leaders of health and care services; as leaders in supporting patients to self-manage; as practitioners whose practice is enabled by technology and as an evolving agile and versatile solution to contemporary health and care challenges</a:t>
            </a:r>
          </a:p>
          <a:p>
            <a:r>
              <a:rPr lang="en-GB" dirty="0"/>
              <a:t> </a:t>
            </a:r>
          </a:p>
          <a:p>
            <a:pPr lvl="0"/>
            <a:r>
              <a:rPr lang="en-GB" dirty="0"/>
              <a:t>This is not a story about the growth and development of the registered workforce. It’s about the growth and development of the </a:t>
            </a:r>
            <a:r>
              <a:rPr lang="en-GB" b="1" dirty="0"/>
              <a:t>entire </a:t>
            </a:r>
            <a:r>
              <a:rPr lang="en-GB" dirty="0"/>
              <a:t>workforce</a:t>
            </a:r>
          </a:p>
          <a:p>
            <a:r>
              <a:rPr lang="en-GB" dirty="0"/>
              <a:t> </a:t>
            </a:r>
          </a:p>
          <a:p>
            <a:pPr lvl="0"/>
            <a:r>
              <a:rPr lang="en-GB" dirty="0"/>
              <a:t>Support workers play a significant part in the provision of safe, high quality physiotherapy care. We see, in the future, they will play an even bigger part and their roles will be even more crucial, we simply cannot realise the ambitions for the profession without them   </a:t>
            </a:r>
          </a:p>
          <a:p>
            <a:endParaRPr lang="en-GB" dirty="0"/>
          </a:p>
        </p:txBody>
      </p:sp>
      <p:sp>
        <p:nvSpPr>
          <p:cNvPr id="4" name="Slide Number Placeholder 3"/>
          <p:cNvSpPr>
            <a:spLocks noGrp="1"/>
          </p:cNvSpPr>
          <p:nvPr>
            <p:ph type="sldNum" sz="quarter" idx="10"/>
          </p:nvPr>
        </p:nvSpPr>
        <p:spPr/>
        <p:txBody>
          <a:bodyPr/>
          <a:lstStyle/>
          <a:p>
            <a:fld id="{887470BB-CF7A-4F0E-9F0D-99E11F096398}" type="slidenum">
              <a:rPr lang="en-GB" smtClean="0"/>
              <a:t>3</a:t>
            </a:fld>
            <a:endParaRPr lang="en-GB"/>
          </a:p>
        </p:txBody>
      </p:sp>
    </p:spTree>
    <p:extLst>
      <p:ext uri="{BB962C8B-B14F-4D97-AF65-F5344CB8AC3E}">
        <p14:creationId xmlns:p14="http://schemas.microsoft.com/office/powerpoint/2010/main" val="2687072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E231732-6A6D-4749-8536-751BFC2B12BA}"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6796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D0B19BB-4938-4E2B-A4FE-F754DACE5266}"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94123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1CDA42A-0D62-454E-9D94-E77B2A90AE3C}"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55782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6CA4C86-CDFF-47EB-B948-953549FB88E5}"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49903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9FD4B2-19BD-44B7-8190-A2417768F72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06216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smtClean="0"/>
              <a:t>Patients</a:t>
            </a:r>
            <a:r>
              <a:rPr lang="en-GB" sz="1200" dirty="0" smtClean="0"/>
              <a:t> – it is people in supporting roles that have the most direct patient care. By safely extending the skill set and scope of our support workers, more care could be delivered by fewer people reducing duplication and supporting continuity of care and effective communication. Patients experience and outcomes would be enhanced and be reflected in feedback.</a:t>
            </a:r>
          </a:p>
          <a:p>
            <a:pPr marL="0" indent="0">
              <a:buNone/>
            </a:pPr>
            <a:endParaRPr lang="en-GB" sz="1200" dirty="0" smtClean="0"/>
          </a:p>
          <a:p>
            <a:r>
              <a:rPr lang="en-GB" sz="1200" b="1" dirty="0" smtClean="0"/>
              <a:t>Workforce</a:t>
            </a:r>
            <a:r>
              <a:rPr lang="en-GB" sz="1200" dirty="0" smtClean="0"/>
              <a:t> – our support worker workforce would feel listened to and valued and would receive targeted investment to extend their contribution to patients care. This in turn would translate into improved morale and support a career development framework impacting on positive retention and recruitment. Time would be realised for qualified staff members to be able to concentrate their efforts on activities appropriate to band and role reducing stress and enhancing team working.</a:t>
            </a:r>
          </a:p>
          <a:p>
            <a:pPr marL="0" indent="0">
              <a:buNone/>
            </a:pPr>
            <a:endParaRPr lang="en-GB" sz="1200" dirty="0" smtClean="0"/>
          </a:p>
          <a:p>
            <a:r>
              <a:rPr lang="en-GB" sz="1200" b="1" dirty="0" smtClean="0"/>
              <a:t>Organisational – </a:t>
            </a:r>
            <a:r>
              <a:rPr lang="en-GB" sz="1200" dirty="0" smtClean="0"/>
              <a:t>our staff will feel proud to work for DGFT and see the Trust as a place where they are valued and respected and want to work and stay. This will be evidenced in improvements in pulse surveys and the annual staff survey. Through improvement in engagement and transformation, organisational efficiency will be enhanced impacting on quality, safety, performance and finance. The Trust will develop a reputation as promoting a culture of compassionate and inclusive leadership at all levels which supports innovation and a commitment to lifelong learning for all.</a:t>
            </a:r>
          </a:p>
          <a:p>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02C1D7-A295-42C0-8F0E-AAE92BDF42D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4586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93688"/>
            <a:ext cx="5486400" cy="3086100"/>
          </a:xfrm>
        </p:spPr>
      </p:sp>
      <p:sp>
        <p:nvSpPr>
          <p:cNvPr id="3" name="Notes Placeholder 2"/>
          <p:cNvSpPr>
            <a:spLocks noGrp="1"/>
          </p:cNvSpPr>
          <p:nvPr>
            <p:ph type="body" idx="1"/>
          </p:nvPr>
        </p:nvSpPr>
        <p:spPr>
          <a:xfrm>
            <a:off x="685800" y="3380014"/>
            <a:ext cx="5486400" cy="3600450"/>
          </a:xfrm>
        </p:spPr>
        <p:txBody>
          <a:bodyPr/>
          <a:lstStyle/>
          <a:p>
            <a:r>
              <a:rPr lang="en-GB" b="1" dirty="0" smtClean="0"/>
              <a:t>Aim </a:t>
            </a:r>
            <a:r>
              <a:rPr lang="en-GB" dirty="0" smtClean="0"/>
              <a:t>of this keynote is to share with you the CSP position on the direction of travel for our profession and our workforce</a:t>
            </a:r>
          </a:p>
          <a:p>
            <a:endParaRPr lang="en-GB" dirty="0"/>
          </a:p>
          <a:p>
            <a:r>
              <a:rPr lang="en-GB" dirty="0" smtClean="0"/>
              <a:t>Explicitly share where support workers feature in this</a:t>
            </a:r>
          </a:p>
          <a:p>
            <a:endParaRPr lang="en-GB" dirty="0"/>
          </a:p>
          <a:p>
            <a:pPr lvl="0"/>
            <a:r>
              <a:rPr lang="en-GB" dirty="0"/>
              <a:t>The UK physiotherapy profession needs to grow, develop and lead change for the health and care system to meet future population and patient needs in effective, sustainable ways.</a:t>
            </a:r>
          </a:p>
          <a:p>
            <a:r>
              <a:rPr lang="en-GB" dirty="0"/>
              <a:t> </a:t>
            </a:r>
          </a:p>
          <a:p>
            <a:pPr lvl="0"/>
            <a:r>
              <a:rPr lang="en-GB" dirty="0"/>
              <a:t>Population ageing, working longer, more of us living with multiple long term conditions – huge demand on the profession but also an opportunity </a:t>
            </a:r>
          </a:p>
          <a:p>
            <a:r>
              <a:rPr lang="en-GB" dirty="0"/>
              <a:t> </a:t>
            </a:r>
          </a:p>
          <a:p>
            <a:pPr lvl="0"/>
            <a:r>
              <a:rPr lang="en-GB" dirty="0"/>
              <a:t>This needs more of us (might want to mention increase in student training places in England)</a:t>
            </a:r>
          </a:p>
          <a:p>
            <a:r>
              <a:rPr lang="en-GB" dirty="0"/>
              <a:t> </a:t>
            </a:r>
          </a:p>
          <a:p>
            <a:pPr lvl="0"/>
            <a:r>
              <a:rPr lang="en-GB" dirty="0"/>
              <a:t>This is not more of us doing the same – it is more of us working differently </a:t>
            </a:r>
          </a:p>
          <a:p>
            <a:r>
              <a:rPr lang="en-GB" dirty="0"/>
              <a:t> </a:t>
            </a:r>
          </a:p>
          <a:p>
            <a:pPr lvl="0"/>
            <a:r>
              <a:rPr lang="en-GB" dirty="0"/>
              <a:t>In particular – as expert advisors; as public health champions; as first contact practitioners and as advanced practitioners; as leaders of health and care services; as leaders in supporting patients to self-manage; as practitioners whose practice is enabled by technology and as an evolving agile and versatile solution to contemporary health and care challenges</a:t>
            </a:r>
          </a:p>
          <a:p>
            <a:r>
              <a:rPr lang="en-GB" dirty="0"/>
              <a:t> </a:t>
            </a:r>
          </a:p>
          <a:p>
            <a:pPr lvl="0"/>
            <a:r>
              <a:rPr lang="en-GB" dirty="0"/>
              <a:t>This is not a story about the growth and development of the registered workforce. It’s about the growth and development of the </a:t>
            </a:r>
            <a:r>
              <a:rPr lang="en-GB" b="1" dirty="0"/>
              <a:t>entire </a:t>
            </a:r>
            <a:r>
              <a:rPr lang="en-GB" dirty="0"/>
              <a:t>workforce</a:t>
            </a:r>
          </a:p>
          <a:p>
            <a:r>
              <a:rPr lang="en-GB" dirty="0"/>
              <a:t> </a:t>
            </a:r>
          </a:p>
          <a:p>
            <a:pPr lvl="0"/>
            <a:r>
              <a:rPr lang="en-GB" dirty="0"/>
              <a:t>Support workers play a significant part in the provision of safe, high quality physiotherapy care. We see, in the future, they will play an even bigger part and their roles will be even more crucial, we simply cannot realise the ambitions for the profession without them   </a:t>
            </a:r>
          </a:p>
          <a:p>
            <a:endParaRPr lang="en-GB" dirty="0"/>
          </a:p>
        </p:txBody>
      </p:sp>
      <p:sp>
        <p:nvSpPr>
          <p:cNvPr id="4" name="Slide Number Placeholder 3"/>
          <p:cNvSpPr>
            <a:spLocks noGrp="1"/>
          </p:cNvSpPr>
          <p:nvPr>
            <p:ph type="sldNum" sz="quarter" idx="10"/>
          </p:nvPr>
        </p:nvSpPr>
        <p:spPr/>
        <p:txBody>
          <a:bodyPr/>
          <a:lstStyle/>
          <a:p>
            <a:fld id="{887470BB-CF7A-4F0E-9F0D-99E11F096398}" type="slidenum">
              <a:rPr lang="en-GB" smtClean="0"/>
              <a:t>33</a:t>
            </a:fld>
            <a:endParaRPr lang="en-GB"/>
          </a:p>
        </p:txBody>
      </p:sp>
    </p:spTree>
    <p:extLst>
      <p:ext uri="{BB962C8B-B14F-4D97-AF65-F5344CB8AC3E}">
        <p14:creationId xmlns:p14="http://schemas.microsoft.com/office/powerpoint/2010/main" val="2362476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18665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82D6D3-FE87-4B5F-8FD2-B716747675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441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93688"/>
            <a:ext cx="5486400" cy="3086100"/>
          </a:xfrm>
        </p:spPr>
      </p:sp>
      <p:sp>
        <p:nvSpPr>
          <p:cNvPr id="3" name="Notes Placeholder 2"/>
          <p:cNvSpPr>
            <a:spLocks noGrp="1"/>
          </p:cNvSpPr>
          <p:nvPr>
            <p:ph type="body" idx="1"/>
          </p:nvPr>
        </p:nvSpPr>
        <p:spPr>
          <a:xfrm>
            <a:off x="685800" y="3380014"/>
            <a:ext cx="5486400" cy="3600450"/>
          </a:xfrm>
        </p:spPr>
        <p:txBody>
          <a:bodyPr/>
          <a:lstStyle/>
          <a:p>
            <a:r>
              <a:rPr lang="en-GB" b="1" dirty="0" smtClean="0"/>
              <a:t>Aim </a:t>
            </a:r>
            <a:r>
              <a:rPr lang="en-GB" dirty="0" smtClean="0"/>
              <a:t>of this keynote is to share with you the CSP position on the direction of travel for our profession and our workforce</a:t>
            </a:r>
          </a:p>
          <a:p>
            <a:endParaRPr lang="en-GB" dirty="0"/>
          </a:p>
          <a:p>
            <a:r>
              <a:rPr lang="en-GB" dirty="0" smtClean="0"/>
              <a:t>Explicitly share where support workers feature in this</a:t>
            </a:r>
          </a:p>
          <a:p>
            <a:endParaRPr lang="en-GB" dirty="0"/>
          </a:p>
          <a:p>
            <a:pPr lvl="0"/>
            <a:r>
              <a:rPr lang="en-GB" dirty="0"/>
              <a:t>The UK physiotherapy profession needs to grow, develop and lead change for the health and care system to meet future population and patient needs in effective, sustainable ways.</a:t>
            </a:r>
          </a:p>
          <a:p>
            <a:r>
              <a:rPr lang="en-GB" dirty="0"/>
              <a:t> </a:t>
            </a:r>
          </a:p>
          <a:p>
            <a:pPr lvl="0"/>
            <a:r>
              <a:rPr lang="en-GB" dirty="0"/>
              <a:t>Population ageing, working longer, more of us living with multiple long term conditions – huge demand on the profession but also an opportunity </a:t>
            </a:r>
          </a:p>
          <a:p>
            <a:r>
              <a:rPr lang="en-GB" dirty="0"/>
              <a:t> </a:t>
            </a:r>
          </a:p>
          <a:p>
            <a:pPr lvl="0"/>
            <a:r>
              <a:rPr lang="en-GB" dirty="0"/>
              <a:t>This needs more of us (might want to mention increase in student training places in England)</a:t>
            </a:r>
          </a:p>
          <a:p>
            <a:r>
              <a:rPr lang="en-GB" dirty="0"/>
              <a:t> </a:t>
            </a:r>
          </a:p>
          <a:p>
            <a:pPr lvl="0"/>
            <a:r>
              <a:rPr lang="en-GB" dirty="0"/>
              <a:t>This is not more of us doing the same – it is more of us working differently </a:t>
            </a:r>
          </a:p>
          <a:p>
            <a:r>
              <a:rPr lang="en-GB" dirty="0"/>
              <a:t> </a:t>
            </a:r>
          </a:p>
          <a:p>
            <a:pPr lvl="0"/>
            <a:r>
              <a:rPr lang="en-GB" dirty="0"/>
              <a:t>In particular – as expert advisors; as public health champions; as first contact practitioners and as advanced practitioners; as leaders of health and care services; as leaders in supporting patients to self-manage; as practitioners whose practice is enabled by technology and as an evolving agile and versatile solution to contemporary health and care challenges</a:t>
            </a:r>
          </a:p>
          <a:p>
            <a:r>
              <a:rPr lang="en-GB" dirty="0"/>
              <a:t> </a:t>
            </a:r>
          </a:p>
          <a:p>
            <a:pPr lvl="0"/>
            <a:r>
              <a:rPr lang="en-GB" dirty="0"/>
              <a:t>This is not a story about the growth and development of the registered workforce. It’s about the growth and development of the </a:t>
            </a:r>
            <a:r>
              <a:rPr lang="en-GB" b="1" dirty="0"/>
              <a:t>entire </a:t>
            </a:r>
            <a:r>
              <a:rPr lang="en-GB" dirty="0"/>
              <a:t>workforce</a:t>
            </a:r>
          </a:p>
          <a:p>
            <a:r>
              <a:rPr lang="en-GB" dirty="0"/>
              <a:t> </a:t>
            </a:r>
          </a:p>
          <a:p>
            <a:pPr lvl="0"/>
            <a:r>
              <a:rPr lang="en-GB" dirty="0"/>
              <a:t>Support workers play a significant part in the provision of safe, high quality physiotherapy care. We see, in the future, they will play an even bigger part and their roles will be even more crucial, we simply cannot realise the ambitions for the profession without them   </a:t>
            </a:r>
          </a:p>
          <a:p>
            <a:endParaRPr lang="en-GB" dirty="0"/>
          </a:p>
        </p:txBody>
      </p:sp>
      <p:sp>
        <p:nvSpPr>
          <p:cNvPr id="4" name="Slide Number Placeholder 3"/>
          <p:cNvSpPr>
            <a:spLocks noGrp="1"/>
          </p:cNvSpPr>
          <p:nvPr>
            <p:ph type="sldNum" sz="quarter" idx="10"/>
          </p:nvPr>
        </p:nvSpPr>
        <p:spPr/>
        <p:txBody>
          <a:bodyPr/>
          <a:lstStyle/>
          <a:p>
            <a:fld id="{887470BB-CF7A-4F0E-9F0D-99E11F096398}" type="slidenum">
              <a:rPr lang="en-GB" smtClean="0"/>
              <a:t>4</a:t>
            </a:fld>
            <a:endParaRPr lang="en-GB"/>
          </a:p>
        </p:txBody>
      </p:sp>
    </p:spTree>
    <p:extLst>
      <p:ext uri="{BB962C8B-B14F-4D97-AF65-F5344CB8AC3E}">
        <p14:creationId xmlns:p14="http://schemas.microsoft.com/office/powerpoint/2010/main" val="3560915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93688"/>
            <a:ext cx="5486400" cy="3086100"/>
          </a:xfrm>
        </p:spPr>
      </p:sp>
      <p:sp>
        <p:nvSpPr>
          <p:cNvPr id="3" name="Notes Placeholder 2"/>
          <p:cNvSpPr>
            <a:spLocks noGrp="1"/>
          </p:cNvSpPr>
          <p:nvPr>
            <p:ph type="body" idx="1"/>
          </p:nvPr>
        </p:nvSpPr>
        <p:spPr>
          <a:xfrm>
            <a:off x="685800" y="3380014"/>
            <a:ext cx="5486400" cy="3600450"/>
          </a:xfrm>
        </p:spPr>
        <p:txBody>
          <a:bodyPr/>
          <a:lstStyle/>
          <a:p>
            <a:r>
              <a:rPr lang="en-GB" b="1" dirty="0" smtClean="0"/>
              <a:t>Aim </a:t>
            </a:r>
            <a:r>
              <a:rPr lang="en-GB" dirty="0" smtClean="0"/>
              <a:t>of this keynote is to share with you the CSP position on the direction of travel for our profession and our workforce</a:t>
            </a:r>
          </a:p>
          <a:p>
            <a:endParaRPr lang="en-GB" dirty="0"/>
          </a:p>
          <a:p>
            <a:r>
              <a:rPr lang="en-GB" dirty="0" smtClean="0"/>
              <a:t>Explicitly share where support workers feature in this</a:t>
            </a:r>
          </a:p>
          <a:p>
            <a:endParaRPr lang="en-GB" dirty="0"/>
          </a:p>
          <a:p>
            <a:pPr lvl="0"/>
            <a:r>
              <a:rPr lang="en-GB" dirty="0"/>
              <a:t>The UK physiotherapy profession needs to grow, develop and lead change for the health and care system to meet future population and patient needs in effective, sustainable ways.</a:t>
            </a:r>
          </a:p>
          <a:p>
            <a:r>
              <a:rPr lang="en-GB" dirty="0"/>
              <a:t> </a:t>
            </a:r>
          </a:p>
          <a:p>
            <a:pPr lvl="0"/>
            <a:r>
              <a:rPr lang="en-GB" dirty="0"/>
              <a:t>Population ageing, working longer, more of us living with multiple long term conditions – huge demand on the profession but also an opportunity </a:t>
            </a:r>
          </a:p>
          <a:p>
            <a:r>
              <a:rPr lang="en-GB" dirty="0"/>
              <a:t> </a:t>
            </a:r>
          </a:p>
          <a:p>
            <a:pPr lvl="0"/>
            <a:r>
              <a:rPr lang="en-GB" dirty="0"/>
              <a:t>This needs more of us (might want to mention increase in student training places in England)</a:t>
            </a:r>
          </a:p>
          <a:p>
            <a:r>
              <a:rPr lang="en-GB" dirty="0"/>
              <a:t> </a:t>
            </a:r>
          </a:p>
          <a:p>
            <a:pPr lvl="0"/>
            <a:r>
              <a:rPr lang="en-GB" dirty="0"/>
              <a:t>This is not more of us doing the same – it is more of us working differently </a:t>
            </a:r>
          </a:p>
          <a:p>
            <a:r>
              <a:rPr lang="en-GB" dirty="0"/>
              <a:t> </a:t>
            </a:r>
          </a:p>
          <a:p>
            <a:pPr lvl="0"/>
            <a:r>
              <a:rPr lang="en-GB" dirty="0"/>
              <a:t>In particular – as expert advisors; as public health champions; as first contact practitioners and as advanced practitioners; as leaders of health and care services; as leaders in supporting patients to self-manage; as practitioners whose practice is enabled by technology and as an evolving agile and versatile solution to contemporary health and care challenges</a:t>
            </a:r>
          </a:p>
          <a:p>
            <a:r>
              <a:rPr lang="en-GB" dirty="0"/>
              <a:t> </a:t>
            </a:r>
          </a:p>
          <a:p>
            <a:pPr lvl="0"/>
            <a:r>
              <a:rPr lang="en-GB" dirty="0"/>
              <a:t>This is not a story about the growth and development of the registered workforce. It’s about the growth and development of the </a:t>
            </a:r>
            <a:r>
              <a:rPr lang="en-GB" b="1" dirty="0"/>
              <a:t>entire </a:t>
            </a:r>
            <a:r>
              <a:rPr lang="en-GB" dirty="0"/>
              <a:t>workforce</a:t>
            </a:r>
          </a:p>
          <a:p>
            <a:r>
              <a:rPr lang="en-GB" dirty="0"/>
              <a:t> </a:t>
            </a:r>
          </a:p>
          <a:p>
            <a:pPr lvl="0"/>
            <a:r>
              <a:rPr lang="en-GB" dirty="0"/>
              <a:t>Support workers play a significant part in the provision of safe, high quality physiotherapy care. We see, in the future, they will play an even bigger part and their roles will be even more crucial, we simply cannot realise the ambitions for the profession without them   </a:t>
            </a:r>
          </a:p>
          <a:p>
            <a:endParaRPr lang="en-GB" dirty="0"/>
          </a:p>
        </p:txBody>
      </p:sp>
      <p:sp>
        <p:nvSpPr>
          <p:cNvPr id="4" name="Slide Number Placeholder 3"/>
          <p:cNvSpPr>
            <a:spLocks noGrp="1"/>
          </p:cNvSpPr>
          <p:nvPr>
            <p:ph type="sldNum" sz="quarter" idx="10"/>
          </p:nvPr>
        </p:nvSpPr>
        <p:spPr/>
        <p:txBody>
          <a:bodyPr/>
          <a:lstStyle/>
          <a:p>
            <a:fld id="{887470BB-CF7A-4F0E-9F0D-99E11F096398}" type="slidenum">
              <a:rPr lang="en-GB" smtClean="0"/>
              <a:t>5</a:t>
            </a:fld>
            <a:endParaRPr lang="en-GB"/>
          </a:p>
        </p:txBody>
      </p:sp>
    </p:spTree>
    <p:extLst>
      <p:ext uri="{BB962C8B-B14F-4D97-AF65-F5344CB8AC3E}">
        <p14:creationId xmlns:p14="http://schemas.microsoft.com/office/powerpoint/2010/main" val="2327237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93688"/>
            <a:ext cx="5486400" cy="3086100"/>
          </a:xfrm>
        </p:spPr>
      </p:sp>
      <p:sp>
        <p:nvSpPr>
          <p:cNvPr id="3" name="Notes Placeholder 2"/>
          <p:cNvSpPr>
            <a:spLocks noGrp="1"/>
          </p:cNvSpPr>
          <p:nvPr>
            <p:ph type="body" idx="1"/>
          </p:nvPr>
        </p:nvSpPr>
        <p:spPr>
          <a:xfrm>
            <a:off x="685800" y="3380014"/>
            <a:ext cx="5486400" cy="3600450"/>
          </a:xfrm>
        </p:spPr>
        <p:txBody>
          <a:bodyPr/>
          <a:lstStyle/>
          <a:p>
            <a:r>
              <a:rPr lang="en-GB" b="1" dirty="0" smtClean="0"/>
              <a:t>Aim </a:t>
            </a:r>
            <a:r>
              <a:rPr lang="en-GB" dirty="0" smtClean="0"/>
              <a:t>of this keynote is to share with you the CSP position on the direction of travel for our profession and our workforce</a:t>
            </a:r>
          </a:p>
          <a:p>
            <a:endParaRPr lang="en-GB" dirty="0"/>
          </a:p>
          <a:p>
            <a:r>
              <a:rPr lang="en-GB" dirty="0" smtClean="0"/>
              <a:t>Explicitly share where support workers feature in this</a:t>
            </a:r>
          </a:p>
          <a:p>
            <a:endParaRPr lang="en-GB" dirty="0"/>
          </a:p>
          <a:p>
            <a:pPr lvl="0"/>
            <a:r>
              <a:rPr lang="en-GB" dirty="0"/>
              <a:t>The UK physiotherapy profession needs to grow, develop and lead change for the health and care system to meet future population and patient needs in effective, sustainable ways.</a:t>
            </a:r>
          </a:p>
          <a:p>
            <a:r>
              <a:rPr lang="en-GB" dirty="0"/>
              <a:t> </a:t>
            </a:r>
          </a:p>
          <a:p>
            <a:pPr lvl="0"/>
            <a:r>
              <a:rPr lang="en-GB" dirty="0"/>
              <a:t>Population ageing, working longer, more of us living with multiple long term conditions – huge demand on the profession but also an opportunity </a:t>
            </a:r>
          </a:p>
          <a:p>
            <a:r>
              <a:rPr lang="en-GB" dirty="0"/>
              <a:t> </a:t>
            </a:r>
          </a:p>
          <a:p>
            <a:pPr lvl="0"/>
            <a:r>
              <a:rPr lang="en-GB" dirty="0"/>
              <a:t>This needs more of us (might want to mention increase in student training places in England)</a:t>
            </a:r>
          </a:p>
          <a:p>
            <a:r>
              <a:rPr lang="en-GB" dirty="0"/>
              <a:t> </a:t>
            </a:r>
          </a:p>
          <a:p>
            <a:pPr lvl="0"/>
            <a:r>
              <a:rPr lang="en-GB" dirty="0"/>
              <a:t>This is not more of us doing the same – it is more of us working differently </a:t>
            </a:r>
          </a:p>
          <a:p>
            <a:r>
              <a:rPr lang="en-GB" dirty="0"/>
              <a:t> </a:t>
            </a:r>
          </a:p>
          <a:p>
            <a:pPr lvl="0"/>
            <a:r>
              <a:rPr lang="en-GB" dirty="0"/>
              <a:t>In particular – as expert advisors; as public health champions; as first contact practitioners and as advanced practitioners; as leaders of health and care services; as leaders in supporting patients to self-manage; as practitioners whose practice is enabled by technology and as an evolving agile and versatile solution to contemporary health and care challenges</a:t>
            </a:r>
          </a:p>
          <a:p>
            <a:r>
              <a:rPr lang="en-GB" dirty="0"/>
              <a:t> </a:t>
            </a:r>
          </a:p>
          <a:p>
            <a:pPr lvl="0"/>
            <a:r>
              <a:rPr lang="en-GB" dirty="0"/>
              <a:t>This is not a story about the growth and development of the registered workforce. It’s about the growth and development of the </a:t>
            </a:r>
            <a:r>
              <a:rPr lang="en-GB" b="1" dirty="0"/>
              <a:t>entire </a:t>
            </a:r>
            <a:r>
              <a:rPr lang="en-GB" dirty="0"/>
              <a:t>workforce</a:t>
            </a:r>
          </a:p>
          <a:p>
            <a:r>
              <a:rPr lang="en-GB" dirty="0"/>
              <a:t> </a:t>
            </a:r>
          </a:p>
          <a:p>
            <a:pPr lvl="0"/>
            <a:r>
              <a:rPr lang="en-GB" dirty="0"/>
              <a:t>Support workers play a significant part in the provision of safe, high quality physiotherapy care. We see, in the future, they will play an even bigger part and their roles will be even more crucial, we simply cannot realise the ambitions for the profession without them   </a:t>
            </a:r>
          </a:p>
          <a:p>
            <a:endParaRPr lang="en-GB" dirty="0"/>
          </a:p>
        </p:txBody>
      </p:sp>
      <p:sp>
        <p:nvSpPr>
          <p:cNvPr id="4" name="Slide Number Placeholder 3"/>
          <p:cNvSpPr>
            <a:spLocks noGrp="1"/>
          </p:cNvSpPr>
          <p:nvPr>
            <p:ph type="sldNum" sz="quarter" idx="10"/>
          </p:nvPr>
        </p:nvSpPr>
        <p:spPr/>
        <p:txBody>
          <a:bodyPr/>
          <a:lstStyle/>
          <a:p>
            <a:fld id="{887470BB-CF7A-4F0E-9F0D-99E11F096398}" type="slidenum">
              <a:rPr lang="en-GB" smtClean="0"/>
              <a:t>6</a:t>
            </a:fld>
            <a:endParaRPr lang="en-GB"/>
          </a:p>
        </p:txBody>
      </p:sp>
    </p:spTree>
    <p:extLst>
      <p:ext uri="{BB962C8B-B14F-4D97-AF65-F5344CB8AC3E}">
        <p14:creationId xmlns:p14="http://schemas.microsoft.com/office/powerpoint/2010/main" val="4103059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BD770-4601-4909-82D3-3F2DD8E52CC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3945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New Scientist 17 June 2020 https://www.newscientist.com/article/mg24632873-000-how-many-of-us-are-likely-to-have-caught-the-coronavirus-so-far/ </a:t>
            </a:r>
          </a:p>
          <a:p>
            <a:r>
              <a:rPr lang="en-GB" dirty="0"/>
              <a:t>2- Vaccine estimated to be</a:t>
            </a:r>
            <a:r>
              <a:rPr lang="en-GB" baseline="0" dirty="0"/>
              <a:t> available mid 2021 at earliest</a:t>
            </a:r>
          </a:p>
          <a:p>
            <a:r>
              <a:rPr lang="en-GB" dirty="0"/>
              <a:t>3-</a:t>
            </a:r>
            <a:r>
              <a:rPr lang="en-GB" baseline="0" dirty="0"/>
              <a:t> ‘Your</a:t>
            </a:r>
            <a:r>
              <a:rPr lang="en-GB" dirty="0"/>
              <a:t> </a:t>
            </a:r>
            <a:r>
              <a:rPr lang="en-GB" dirty="0" err="1"/>
              <a:t>Covid</a:t>
            </a:r>
            <a:r>
              <a:rPr lang="en-GB" baseline="0" dirty="0"/>
              <a:t> Recovery’ will be up and running by end of July.</a:t>
            </a:r>
          </a:p>
          <a:p>
            <a:r>
              <a:rPr lang="en-GB" baseline="0" dirty="0"/>
              <a:t>4- Societal change- shopping, work and leisure time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BD770-4601-4909-82D3-3F2DD8E52CC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5532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Sport</a:t>
            </a:r>
            <a:r>
              <a:rPr lang="en-GB" baseline="0" dirty="0"/>
              <a:t> England </a:t>
            </a:r>
            <a:r>
              <a:rPr lang="en-GB" dirty="0"/>
              <a:t>commissioned </a:t>
            </a:r>
            <a:r>
              <a:rPr lang="en-GB" dirty="0" err="1"/>
              <a:t>Savanta</a:t>
            </a:r>
            <a:r>
              <a:rPr lang="en-GB" dirty="0"/>
              <a:t> </a:t>
            </a:r>
            <a:r>
              <a:rPr lang="en-GB" dirty="0" err="1"/>
              <a:t>ComRes</a:t>
            </a:r>
            <a:r>
              <a:rPr lang="en-GB" dirty="0"/>
              <a:t> to conduct regular surveys. Each week for the initial eight weeks of lockdown, they surveyed the English public to assess their activity levels and attitudes towards physical activity.</a:t>
            </a:r>
          </a:p>
          <a:p>
            <a:r>
              <a:rPr lang="en-GB" dirty="0"/>
              <a:t>Throughout this period, SE published the results to help people understand the impact of coronavirus and how they could help to keep the nation active.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BD770-4601-4909-82D3-3F2DD8E52CC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5845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31% of adults did more PA, 41% did less</a:t>
            </a:r>
            <a:r>
              <a:rPr lang="en-GB" baseline="0" dirty="0"/>
              <a:t> PA</a:t>
            </a:r>
          </a:p>
          <a:p>
            <a:r>
              <a:rPr lang="en-GB" baseline="0" dirty="0"/>
              <a:t>In children 30% did more and 38% did less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BD770-4601-4909-82D3-3F2DD8E52CC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9011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4C39AFB-C019-4221-95FF-3BBC90A93BA3}" type="datetime1">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8AB0F0-3555-475F-B33F-13A7DDEE91F3}" type="slidenum">
              <a:rPr lang="en-GB" smtClean="0"/>
              <a:t>‹#›</a:t>
            </a:fld>
            <a:endParaRPr lang="en-GB"/>
          </a:p>
        </p:txBody>
      </p:sp>
    </p:spTree>
    <p:extLst>
      <p:ext uri="{BB962C8B-B14F-4D97-AF65-F5344CB8AC3E}">
        <p14:creationId xmlns:p14="http://schemas.microsoft.com/office/powerpoint/2010/main" val="3815601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3AA032B-10DD-4168-A941-C65D2F9801A7}" type="datetime1">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8AB0F0-3555-475F-B33F-13A7DDEE91F3}" type="slidenum">
              <a:rPr lang="en-GB" smtClean="0"/>
              <a:t>‹#›</a:t>
            </a:fld>
            <a:endParaRPr lang="en-GB"/>
          </a:p>
        </p:txBody>
      </p:sp>
    </p:spTree>
    <p:extLst>
      <p:ext uri="{BB962C8B-B14F-4D97-AF65-F5344CB8AC3E}">
        <p14:creationId xmlns:p14="http://schemas.microsoft.com/office/powerpoint/2010/main" val="3642896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70309B-59BB-4C1D-B283-8DDCE4816EB4}" type="datetime1">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8AB0F0-3555-475F-B33F-13A7DDEE91F3}" type="slidenum">
              <a:rPr lang="en-GB" smtClean="0"/>
              <a:t>‹#›</a:t>
            </a:fld>
            <a:endParaRPr lang="en-GB"/>
          </a:p>
        </p:txBody>
      </p:sp>
    </p:spTree>
    <p:extLst>
      <p:ext uri="{BB962C8B-B14F-4D97-AF65-F5344CB8AC3E}">
        <p14:creationId xmlns:p14="http://schemas.microsoft.com/office/powerpoint/2010/main" val="1751363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61B2EA6-B3EF-4A41-87B9-92B8F1962BE5}" type="datetimeFigureOut">
              <a:rPr lang="en-GB"/>
              <a:pPr>
                <a:defRPr/>
              </a:pPr>
              <a:t>24/09/2020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04CE159-83C6-424E-A5C6-C5578507C9FA}" type="slidenum">
              <a:rPr lang="en-GB" altLang="en-US"/>
              <a:pPr/>
              <a:t>‹#›</a:t>
            </a:fld>
            <a:endParaRPr lang="en-GB" altLang="en-US"/>
          </a:p>
        </p:txBody>
      </p:sp>
    </p:spTree>
    <p:extLst>
      <p:ext uri="{BB962C8B-B14F-4D97-AF65-F5344CB8AC3E}">
        <p14:creationId xmlns:p14="http://schemas.microsoft.com/office/powerpoint/2010/main" val="2929270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5C4C156-3FCC-43AB-866B-F6A9170BB7CC}" type="datetimeFigureOut">
              <a:rPr lang="en-GB"/>
              <a:pPr>
                <a:defRPr/>
              </a:pPr>
              <a:t>24/09/2020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18920984-5718-4333-989C-4D4D8E23C438}" type="slidenum">
              <a:rPr lang="en-GB" altLang="en-US"/>
              <a:pPr/>
              <a:t>‹#›</a:t>
            </a:fld>
            <a:endParaRPr lang="en-GB" altLang="en-US"/>
          </a:p>
        </p:txBody>
      </p:sp>
    </p:spTree>
    <p:extLst>
      <p:ext uri="{BB962C8B-B14F-4D97-AF65-F5344CB8AC3E}">
        <p14:creationId xmlns:p14="http://schemas.microsoft.com/office/powerpoint/2010/main" val="276735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FF4E35B-E038-455E-82FE-A4DB0413A327}" type="datetimeFigureOut">
              <a:rPr lang="en-GB"/>
              <a:pPr>
                <a:defRPr/>
              </a:pPr>
              <a:t>24/09/2020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B8CBA0AB-6295-4901-ACDB-92619BAB3190}" type="slidenum">
              <a:rPr lang="en-GB" altLang="en-US"/>
              <a:pPr/>
              <a:t>‹#›</a:t>
            </a:fld>
            <a:endParaRPr lang="en-GB" altLang="en-US"/>
          </a:p>
        </p:txBody>
      </p:sp>
    </p:spTree>
    <p:extLst>
      <p:ext uri="{BB962C8B-B14F-4D97-AF65-F5344CB8AC3E}">
        <p14:creationId xmlns:p14="http://schemas.microsoft.com/office/powerpoint/2010/main" val="1278921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D6FDA7F9-CF9C-4088-98B9-9BDBD1A68C5A}" type="datetimeFigureOut">
              <a:rPr lang="en-GB"/>
              <a:pPr>
                <a:defRPr/>
              </a:pPr>
              <a:t>24/09/2020</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E99A69DF-E6B2-4900-B4AA-BEED567F4543}" type="slidenum">
              <a:rPr lang="en-GB" altLang="en-US"/>
              <a:pPr/>
              <a:t>‹#›</a:t>
            </a:fld>
            <a:endParaRPr lang="en-GB" altLang="en-US"/>
          </a:p>
        </p:txBody>
      </p:sp>
    </p:spTree>
    <p:extLst>
      <p:ext uri="{BB962C8B-B14F-4D97-AF65-F5344CB8AC3E}">
        <p14:creationId xmlns:p14="http://schemas.microsoft.com/office/powerpoint/2010/main" val="2104140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41FD5C1C-5BC5-46F0-86A6-6BB779CB3FA1}" type="datetimeFigureOut">
              <a:rPr lang="en-GB"/>
              <a:pPr>
                <a:defRPr/>
              </a:pPr>
              <a:t>24/09/2020</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E2EC3C2C-1F03-4694-AB11-495D23224FD7}" type="slidenum">
              <a:rPr lang="en-GB" altLang="en-US"/>
              <a:pPr/>
              <a:t>‹#›</a:t>
            </a:fld>
            <a:endParaRPr lang="en-GB" altLang="en-US"/>
          </a:p>
        </p:txBody>
      </p:sp>
    </p:spTree>
    <p:extLst>
      <p:ext uri="{BB962C8B-B14F-4D97-AF65-F5344CB8AC3E}">
        <p14:creationId xmlns:p14="http://schemas.microsoft.com/office/powerpoint/2010/main" val="1923388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5CE63973-3F59-4FFE-843A-20F0580C9C4A}" type="datetimeFigureOut">
              <a:rPr lang="en-GB"/>
              <a:pPr>
                <a:defRPr/>
              </a:pPr>
              <a:t>24/09/2020</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C6934A8C-4FC3-4828-BA9D-8F0432FF5C07}" type="slidenum">
              <a:rPr lang="en-GB" altLang="en-US"/>
              <a:pPr/>
              <a:t>‹#›</a:t>
            </a:fld>
            <a:endParaRPr lang="en-GB" altLang="en-US"/>
          </a:p>
        </p:txBody>
      </p:sp>
    </p:spTree>
    <p:extLst>
      <p:ext uri="{BB962C8B-B14F-4D97-AF65-F5344CB8AC3E}">
        <p14:creationId xmlns:p14="http://schemas.microsoft.com/office/powerpoint/2010/main" val="2193298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520296-A541-46FA-85BD-943ABB72002B}" type="datetimeFigureOut">
              <a:rPr lang="en-GB"/>
              <a:pPr>
                <a:defRPr/>
              </a:pPr>
              <a:t>24/09/2020</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98B43A60-4C8C-43C2-966C-70E24A05F21F}" type="slidenum">
              <a:rPr lang="en-GB" altLang="en-US"/>
              <a:pPr/>
              <a:t>‹#›</a:t>
            </a:fld>
            <a:endParaRPr lang="en-GB" altLang="en-US"/>
          </a:p>
        </p:txBody>
      </p:sp>
    </p:spTree>
    <p:extLst>
      <p:ext uri="{BB962C8B-B14F-4D97-AF65-F5344CB8AC3E}">
        <p14:creationId xmlns:p14="http://schemas.microsoft.com/office/powerpoint/2010/main" val="1375676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1DAA9A-1039-47D2-A149-EEC71175D5DB}" type="datetimeFigureOut">
              <a:rPr lang="en-GB"/>
              <a:pPr>
                <a:defRPr/>
              </a:pPr>
              <a:t>24/09/2020</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CF5618B6-D601-4C62-8BC5-046D7E5ED573}" type="slidenum">
              <a:rPr lang="en-GB" altLang="en-US"/>
              <a:pPr/>
              <a:t>‹#›</a:t>
            </a:fld>
            <a:endParaRPr lang="en-GB" altLang="en-US"/>
          </a:p>
        </p:txBody>
      </p:sp>
    </p:spTree>
    <p:extLst>
      <p:ext uri="{BB962C8B-B14F-4D97-AF65-F5344CB8AC3E}">
        <p14:creationId xmlns:p14="http://schemas.microsoft.com/office/powerpoint/2010/main" val="4264605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4EF0CC-3991-44B5-A9EE-F5B78DD5A3DC}" type="datetime1">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8AB0F0-3555-475F-B33F-13A7DDEE91F3}" type="slidenum">
              <a:rPr lang="en-GB" smtClean="0"/>
              <a:t>‹#›</a:t>
            </a:fld>
            <a:endParaRPr lang="en-GB"/>
          </a:p>
        </p:txBody>
      </p:sp>
    </p:spTree>
    <p:extLst>
      <p:ext uri="{BB962C8B-B14F-4D97-AF65-F5344CB8AC3E}">
        <p14:creationId xmlns:p14="http://schemas.microsoft.com/office/powerpoint/2010/main" val="4124333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F5FA4F0-DD98-4B60-850E-9D351835E8CF}" type="datetimeFigureOut">
              <a:rPr lang="en-GB"/>
              <a:pPr>
                <a:defRPr/>
              </a:pPr>
              <a:t>24/09/2020</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58D58082-02AF-4BD9-931E-55EA7E835BE5}" type="slidenum">
              <a:rPr lang="en-GB" altLang="en-US"/>
              <a:pPr/>
              <a:t>‹#›</a:t>
            </a:fld>
            <a:endParaRPr lang="en-GB" altLang="en-US"/>
          </a:p>
        </p:txBody>
      </p:sp>
    </p:spTree>
    <p:extLst>
      <p:ext uri="{BB962C8B-B14F-4D97-AF65-F5344CB8AC3E}">
        <p14:creationId xmlns:p14="http://schemas.microsoft.com/office/powerpoint/2010/main" val="3985856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666B49A-BEF7-495C-8788-F18D6F2B301B}" type="datetimeFigureOut">
              <a:rPr lang="en-GB"/>
              <a:pPr>
                <a:defRPr/>
              </a:pPr>
              <a:t>24/09/2020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051718D-A369-4454-937A-67A776655BAC}" type="slidenum">
              <a:rPr lang="en-GB" altLang="en-US"/>
              <a:pPr/>
              <a:t>‹#›</a:t>
            </a:fld>
            <a:endParaRPr lang="en-GB" altLang="en-US"/>
          </a:p>
        </p:txBody>
      </p:sp>
    </p:spTree>
    <p:extLst>
      <p:ext uri="{BB962C8B-B14F-4D97-AF65-F5344CB8AC3E}">
        <p14:creationId xmlns:p14="http://schemas.microsoft.com/office/powerpoint/2010/main" val="742240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B852879-E89B-4335-B9EA-22AA8E8B61FB}" type="datetimeFigureOut">
              <a:rPr lang="en-GB"/>
              <a:pPr>
                <a:defRPr/>
              </a:pPr>
              <a:t>24/09/2020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C3CEE8BC-136A-4BC9-AF90-873EA7BF8142}" type="slidenum">
              <a:rPr lang="en-GB" altLang="en-US"/>
              <a:pPr/>
              <a:t>‹#›</a:t>
            </a:fld>
            <a:endParaRPr lang="en-GB" altLang="en-US"/>
          </a:p>
        </p:txBody>
      </p:sp>
    </p:spTree>
    <p:extLst>
      <p:ext uri="{BB962C8B-B14F-4D97-AF65-F5344CB8AC3E}">
        <p14:creationId xmlns:p14="http://schemas.microsoft.com/office/powerpoint/2010/main" val="3525004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18C8FAD9-D66B-F34B-9AEE-4A4457E6DCD2}" type="datetimeFigureOut">
              <a:rPr lang="en-US" smtClean="0"/>
              <a:pPr/>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F5A48-4A6B-2E41-87C1-820C5E2E5ACF}" type="slidenum">
              <a:rPr lang="en-US" smtClean="0"/>
              <a:pPr/>
              <a:t>‹#›</a:t>
            </a:fld>
            <a:endParaRPr lang="en-US"/>
          </a:p>
        </p:txBody>
      </p:sp>
    </p:spTree>
    <p:extLst>
      <p:ext uri="{BB962C8B-B14F-4D97-AF65-F5344CB8AC3E}">
        <p14:creationId xmlns:p14="http://schemas.microsoft.com/office/powerpoint/2010/main" val="3429901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18C8FAD9-D66B-F34B-9AEE-4A4457E6DCD2}" type="datetimeFigureOut">
              <a:rPr lang="en-US" smtClean="0"/>
              <a:pPr/>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F5A48-4A6B-2E41-87C1-820C5E2E5ACF}" type="slidenum">
              <a:rPr lang="en-US" smtClean="0"/>
              <a:pPr/>
              <a:t>‹#›</a:t>
            </a:fld>
            <a:endParaRPr lang="en-US"/>
          </a:p>
        </p:txBody>
      </p:sp>
      <p:pic>
        <p:nvPicPr>
          <p:cNvPr id="7" name="Picture 6" descr="1_Patient_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9823" y="3429000"/>
            <a:ext cx="3611893" cy="2708920"/>
          </a:xfrm>
          <a:prstGeom prst="rect">
            <a:avLst/>
          </a:prstGeom>
        </p:spPr>
      </p:pic>
    </p:spTree>
    <p:extLst>
      <p:ext uri="{BB962C8B-B14F-4D97-AF65-F5344CB8AC3E}">
        <p14:creationId xmlns:p14="http://schemas.microsoft.com/office/powerpoint/2010/main" val="1412608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18C8FAD9-D66B-F34B-9AEE-4A4457E6DCD2}" type="datetimeFigureOut">
              <a:rPr lang="en-US" smtClean="0"/>
              <a:pPr/>
              <a:t>9/24/2020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C6F5A48-4A6B-2E41-87C1-820C5E2E5ACF}" type="slidenum">
              <a:rPr lang="en-US" smtClean="0"/>
              <a:pPr/>
              <a:t>‹#›</a:t>
            </a:fld>
            <a:endParaRPr lang="en-US"/>
          </a:p>
        </p:txBody>
      </p:sp>
    </p:spTree>
    <p:extLst>
      <p:ext uri="{BB962C8B-B14F-4D97-AF65-F5344CB8AC3E}">
        <p14:creationId xmlns:p14="http://schemas.microsoft.com/office/powerpoint/2010/main" val="3475031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18C8FAD9-D66B-F34B-9AEE-4A4457E6DCD2}" type="datetimeFigureOut">
              <a:rPr lang="en-US" smtClean="0"/>
              <a:pPr/>
              <a:t>9/24/2020</a:t>
            </a:fld>
            <a:endParaRPr lang="en-US"/>
          </a:p>
        </p:txBody>
      </p:sp>
      <p:sp>
        <p:nvSpPr>
          <p:cNvPr id="6" name="Slide Number Placeholder 5"/>
          <p:cNvSpPr>
            <a:spLocks noGrp="1"/>
          </p:cNvSpPr>
          <p:nvPr>
            <p:ph type="sldNum" sz="quarter" idx="12"/>
          </p:nvPr>
        </p:nvSpPr>
        <p:spPr/>
        <p:txBody>
          <a:bodyPr/>
          <a:lstStyle/>
          <a:p>
            <a:fld id="{7C6F5A48-4A6B-2E41-87C1-820C5E2E5ACF}" type="slidenum">
              <a:rPr lang="en-US" smtClean="0"/>
              <a:pPr/>
              <a:t>‹#›</a:t>
            </a:fld>
            <a:endParaRPr lang="en-US"/>
          </a:p>
        </p:txBody>
      </p:sp>
    </p:spTree>
    <p:extLst>
      <p:ext uri="{BB962C8B-B14F-4D97-AF65-F5344CB8AC3E}">
        <p14:creationId xmlns:p14="http://schemas.microsoft.com/office/powerpoint/2010/main" val="77037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A583E0-62F5-4D76-B259-67895BC11366}" type="datetime1">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8AB0F0-3555-475F-B33F-13A7DDEE91F3}" type="slidenum">
              <a:rPr lang="en-GB" smtClean="0"/>
              <a:t>‹#›</a:t>
            </a:fld>
            <a:endParaRPr lang="en-GB"/>
          </a:p>
        </p:txBody>
      </p:sp>
    </p:spTree>
    <p:extLst>
      <p:ext uri="{BB962C8B-B14F-4D97-AF65-F5344CB8AC3E}">
        <p14:creationId xmlns:p14="http://schemas.microsoft.com/office/powerpoint/2010/main" val="299807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F609B50-D87A-49FB-8FDA-2070464B86B7}" type="datetime1">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8AB0F0-3555-475F-B33F-13A7DDEE91F3}" type="slidenum">
              <a:rPr lang="en-GB" smtClean="0"/>
              <a:t>‹#›</a:t>
            </a:fld>
            <a:endParaRPr lang="en-GB"/>
          </a:p>
        </p:txBody>
      </p:sp>
    </p:spTree>
    <p:extLst>
      <p:ext uri="{BB962C8B-B14F-4D97-AF65-F5344CB8AC3E}">
        <p14:creationId xmlns:p14="http://schemas.microsoft.com/office/powerpoint/2010/main" val="2283114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C378762-53EF-49FF-8AE7-AF24348131A1}" type="datetime1">
              <a:rPr lang="en-GB" smtClean="0"/>
              <a:t>24/09/2020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8AB0F0-3555-475F-B33F-13A7DDEE91F3}" type="slidenum">
              <a:rPr lang="en-GB" smtClean="0"/>
              <a:t>‹#›</a:t>
            </a:fld>
            <a:endParaRPr lang="en-GB"/>
          </a:p>
        </p:txBody>
      </p:sp>
    </p:spTree>
    <p:extLst>
      <p:ext uri="{BB962C8B-B14F-4D97-AF65-F5344CB8AC3E}">
        <p14:creationId xmlns:p14="http://schemas.microsoft.com/office/powerpoint/2010/main" val="692871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30B5F9F-886B-4026-9B5E-729B1A881B24}" type="datetime1">
              <a:rPr lang="en-GB" smtClean="0"/>
              <a:t>24/09/2020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8AB0F0-3555-475F-B33F-13A7DDEE91F3}" type="slidenum">
              <a:rPr lang="en-GB" smtClean="0"/>
              <a:t>‹#›</a:t>
            </a:fld>
            <a:endParaRPr lang="en-GB"/>
          </a:p>
        </p:txBody>
      </p:sp>
    </p:spTree>
    <p:extLst>
      <p:ext uri="{BB962C8B-B14F-4D97-AF65-F5344CB8AC3E}">
        <p14:creationId xmlns:p14="http://schemas.microsoft.com/office/powerpoint/2010/main" val="344826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8006E-FA19-4C0D-856B-94A4474D17D6}" type="datetime1">
              <a:rPr lang="en-GB" smtClean="0"/>
              <a:t>24/09/2020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8AB0F0-3555-475F-B33F-13A7DDEE91F3}" type="slidenum">
              <a:rPr lang="en-GB" smtClean="0"/>
              <a:t>‹#›</a:t>
            </a:fld>
            <a:endParaRPr lang="en-GB"/>
          </a:p>
        </p:txBody>
      </p:sp>
    </p:spTree>
    <p:extLst>
      <p:ext uri="{BB962C8B-B14F-4D97-AF65-F5344CB8AC3E}">
        <p14:creationId xmlns:p14="http://schemas.microsoft.com/office/powerpoint/2010/main" val="3642950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81607C0-046C-4559-8F03-CB41B58677FE}" type="datetime1">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8AB0F0-3555-475F-B33F-13A7DDEE91F3}" type="slidenum">
              <a:rPr lang="en-GB" smtClean="0"/>
              <a:t>‹#›</a:t>
            </a:fld>
            <a:endParaRPr lang="en-GB"/>
          </a:p>
        </p:txBody>
      </p:sp>
    </p:spTree>
    <p:extLst>
      <p:ext uri="{BB962C8B-B14F-4D97-AF65-F5344CB8AC3E}">
        <p14:creationId xmlns:p14="http://schemas.microsoft.com/office/powerpoint/2010/main" val="23770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E194CD2-B31E-43CC-BFAA-12963F82DE96}" type="datetime1">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8AB0F0-3555-475F-B33F-13A7DDEE91F3}" type="slidenum">
              <a:rPr lang="en-GB" smtClean="0"/>
              <a:t>‹#›</a:t>
            </a:fld>
            <a:endParaRPr lang="en-GB"/>
          </a:p>
        </p:txBody>
      </p:sp>
    </p:spTree>
    <p:extLst>
      <p:ext uri="{BB962C8B-B14F-4D97-AF65-F5344CB8AC3E}">
        <p14:creationId xmlns:p14="http://schemas.microsoft.com/office/powerpoint/2010/main" val="1339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5.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023861B-7D12-499A-9577-BB8CF2228131}" type="datetime1">
              <a:rPr lang="en-GB" smtClean="0"/>
              <a:t>24/09/2020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28AB0F0-3555-475F-B33F-13A7DDEE91F3}" type="slidenum">
              <a:rPr lang="en-GB" smtClean="0"/>
              <a:t>‹#›</a:t>
            </a:fld>
            <a:endParaRPr lang="en-GB"/>
          </a:p>
        </p:txBody>
      </p:sp>
    </p:spTree>
    <p:extLst>
      <p:ext uri="{BB962C8B-B14F-4D97-AF65-F5344CB8AC3E}">
        <p14:creationId xmlns:p14="http://schemas.microsoft.com/office/powerpoint/2010/main" val="18972585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mn-lt"/>
                <a:cs typeface="+mn-cs"/>
              </a:defRPr>
            </a:lvl1pPr>
          </a:lstStyle>
          <a:p>
            <a:pPr>
              <a:defRPr/>
            </a:pPr>
            <a:fld id="{79AC0A3E-98DD-4327-95E2-A6E49314B56D}" type="datetimeFigureOut">
              <a:rPr lang="en-GB"/>
              <a:pPr>
                <a:defRPr/>
              </a:pPr>
              <a:t>24/09/2020</a:t>
            </a:fld>
            <a:endParaRPr lang="en-GB"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CA13E164-2A2C-4DB3-8501-0E70BD2D8B22}" type="slidenum">
              <a:rPr lang="en-GB" altLang="en-US"/>
              <a:pPr/>
              <a:t>‹#›</a:t>
            </a:fld>
            <a:endParaRPr lang="en-GB" altLang="en-US"/>
          </a:p>
        </p:txBody>
      </p:sp>
    </p:spTree>
    <p:extLst>
      <p:ext uri="{BB962C8B-B14F-4D97-AF65-F5344CB8AC3E}">
        <p14:creationId xmlns:p14="http://schemas.microsoft.com/office/powerpoint/2010/main" val="30563037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1.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2162"/>
            <a:ext cx="1116001" cy="2346718"/>
          </a:xfrm>
          <a:prstGeom prst="rect">
            <a:avLst/>
          </a:prstGeom>
        </p:spPr>
      </p:pic>
      <p:sp>
        <p:nvSpPr>
          <p:cNvPr id="2" name="Title Placeholder 1"/>
          <p:cNvSpPr>
            <a:spLocks noGrp="1"/>
          </p:cNvSpPr>
          <p:nvPr>
            <p:ph type="title"/>
          </p:nvPr>
        </p:nvSpPr>
        <p:spPr>
          <a:xfrm>
            <a:off x="609600" y="541198"/>
            <a:ext cx="10972800" cy="97191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descr="colour.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168007"/>
            <a:ext cx="12192000" cy="709024"/>
          </a:xfrm>
          <a:prstGeom prst="rect">
            <a:avLst/>
          </a:prstGeom>
        </p:spPr>
      </p:pic>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b="0" i="0">
                <a:solidFill>
                  <a:schemeClr val="bg1"/>
                </a:solidFill>
                <a:latin typeface="Frutiger LT 55 Roman"/>
                <a:cs typeface="Frutiger LT 55 Roman"/>
              </a:defRPr>
            </a:lvl1pPr>
          </a:lstStyle>
          <a:p>
            <a:r>
              <a:rPr lang="en-US" dirty="0"/>
              <a:t>Care better every day</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0" i="0">
                <a:solidFill>
                  <a:srgbClr val="FFFFFF"/>
                </a:solidFill>
                <a:latin typeface="Frutiger LT 55 Roman"/>
                <a:cs typeface="Frutiger LT 55 Roman"/>
              </a:defRPr>
            </a:lvl1pPr>
          </a:lstStyle>
          <a:p>
            <a:r>
              <a:rPr lang="en-US" dirty="0"/>
              <a:t>Strategy 2019 - 2021</a:t>
            </a:r>
          </a:p>
        </p:txBody>
      </p:sp>
      <p:pic>
        <p:nvPicPr>
          <p:cNvPr id="8" name="Picture 7" descr="strip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108984"/>
            <a:ext cx="12192000" cy="91440"/>
          </a:xfrm>
          <a:prstGeom prst="rect">
            <a:avLst/>
          </a:prstGeom>
        </p:spPr>
      </p:pic>
      <p:pic>
        <p:nvPicPr>
          <p:cNvPr id="10" name="Content Placeholder 4" descr="nhs_dudley.png"/>
          <p:cNvPicPr>
            <a:picLocks noChangeAspect="1"/>
          </p:cNvPicPr>
          <p:nvPr userDrawn="1"/>
        </p:nvPicPr>
        <p:blipFill>
          <a:blip r:embed="rId7"/>
          <a:srcRect t="-15120" b="-15120"/>
          <a:stretch>
            <a:fillRect/>
          </a:stretch>
        </p:blipFill>
        <p:spPr>
          <a:xfrm>
            <a:off x="9649864" y="134577"/>
            <a:ext cx="2291256" cy="945077"/>
          </a:xfrm>
          <a:prstGeom prst="rect">
            <a:avLst/>
          </a:prstGeom>
        </p:spPr>
      </p:pic>
    </p:spTree>
    <p:extLst>
      <p:ext uri="{BB962C8B-B14F-4D97-AF65-F5344CB8AC3E}">
        <p14:creationId xmlns:p14="http://schemas.microsoft.com/office/powerpoint/2010/main" val="43913913"/>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l" defTabSz="457200" rtl="0" eaLnBrk="1" latinLnBrk="0" hangingPunct="1">
        <a:spcBef>
          <a:spcPct val="0"/>
        </a:spcBef>
        <a:buNone/>
        <a:defRPr sz="3300" b="1" kern="1200">
          <a:solidFill>
            <a:srgbClr val="184FA6"/>
          </a:solidFill>
          <a:latin typeface="Frutiger "/>
          <a:ea typeface="+mj-ea"/>
          <a:cs typeface="Frutiger "/>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Frutiger "/>
          <a:ea typeface="+mn-ea"/>
          <a:cs typeface="Frutiger "/>
        </a:defRPr>
      </a:lvl1pPr>
      <a:lvl2pPr marL="742950" indent="-285750" algn="l" defTabSz="457200" rtl="0" eaLnBrk="1" latinLnBrk="0" hangingPunct="1">
        <a:spcBef>
          <a:spcPct val="20000"/>
        </a:spcBef>
        <a:buFont typeface="Arial"/>
        <a:buChar char="–"/>
        <a:defRPr sz="2800" kern="1200">
          <a:solidFill>
            <a:schemeClr val="tx1"/>
          </a:solidFill>
          <a:latin typeface="Frutiger "/>
          <a:ea typeface="+mn-ea"/>
          <a:cs typeface="Frutiger "/>
        </a:defRPr>
      </a:lvl2pPr>
      <a:lvl3pPr marL="1143000" indent="-228600" algn="l" defTabSz="457200" rtl="0" eaLnBrk="1" latinLnBrk="0" hangingPunct="1">
        <a:spcBef>
          <a:spcPct val="20000"/>
        </a:spcBef>
        <a:buFont typeface="Arial"/>
        <a:buChar char="•"/>
        <a:defRPr sz="2400" kern="1200">
          <a:solidFill>
            <a:schemeClr val="tx1"/>
          </a:solidFill>
          <a:latin typeface="Frutiger "/>
          <a:ea typeface="+mn-ea"/>
          <a:cs typeface="Frutiger "/>
        </a:defRPr>
      </a:lvl3pPr>
      <a:lvl4pPr marL="1600200" indent="-228600" algn="l" defTabSz="457200" rtl="0" eaLnBrk="1" latinLnBrk="0" hangingPunct="1">
        <a:spcBef>
          <a:spcPct val="20000"/>
        </a:spcBef>
        <a:buFont typeface="Arial"/>
        <a:buChar char="–"/>
        <a:defRPr sz="2000" kern="1200">
          <a:solidFill>
            <a:schemeClr val="tx1"/>
          </a:solidFill>
          <a:latin typeface="Frutiger "/>
          <a:ea typeface="+mn-ea"/>
          <a:cs typeface="Frutiger "/>
        </a:defRPr>
      </a:lvl4pPr>
      <a:lvl5pPr marL="2057400" indent="-228600" algn="l" defTabSz="457200" rtl="0" eaLnBrk="1" latinLnBrk="0" hangingPunct="1">
        <a:spcBef>
          <a:spcPct val="20000"/>
        </a:spcBef>
        <a:buFont typeface="Arial"/>
        <a:buChar char="»"/>
        <a:defRPr sz="2000" kern="1200">
          <a:solidFill>
            <a:schemeClr val="tx1"/>
          </a:solidFill>
          <a:latin typeface="Frutiger "/>
          <a:ea typeface="+mn-ea"/>
          <a:cs typeface="Frutiger "/>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b="0" i="0">
                <a:solidFill>
                  <a:schemeClr val="bg1"/>
                </a:solidFill>
                <a:latin typeface="Frutiger LT 55 Roman"/>
                <a:cs typeface="Frutiger LT 55 Roman"/>
              </a:defRPr>
            </a:lvl1pPr>
          </a:lstStyle>
          <a:p>
            <a:r>
              <a:rPr lang="en-US" dirty="0"/>
              <a:t>Care better every day</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0" i="0">
                <a:solidFill>
                  <a:srgbClr val="FFFFFF"/>
                </a:solidFill>
                <a:latin typeface="Frutiger LT 55 Roman"/>
                <a:cs typeface="Frutiger LT 55 Roman"/>
              </a:defRPr>
            </a:lvl1pPr>
          </a:lstStyle>
          <a:p>
            <a:r>
              <a:rPr lang="en-US" dirty="0"/>
              <a:t>Strategy 2019 - 2021</a:t>
            </a:r>
          </a:p>
        </p:txBody>
      </p:sp>
      <p:pic>
        <p:nvPicPr>
          <p:cNvPr id="9" name="Picture 8" descr="plain_flower_transparent.png"/>
          <p:cNvPicPr>
            <a:picLocks noChangeAspect="1"/>
          </p:cNvPicPr>
          <p:nvPr userDrawn="1"/>
        </p:nvPicPr>
        <p:blipFill>
          <a:blip r:embed="rId4"/>
          <a:stretch>
            <a:fillRect/>
          </a:stretch>
        </p:blipFill>
        <p:spPr>
          <a:xfrm>
            <a:off x="-663691" y="2737876"/>
            <a:ext cx="5662677" cy="4561226"/>
          </a:xfrm>
          <a:prstGeom prst="rect">
            <a:avLst/>
          </a:prstGeom>
        </p:spPr>
      </p:pic>
      <p:pic>
        <p:nvPicPr>
          <p:cNvPr id="10" name="Picture 9" descr="3_icons.png"/>
          <p:cNvPicPr>
            <a:picLocks noChangeAspect="1"/>
          </p:cNvPicPr>
          <p:nvPr userDrawn="1"/>
        </p:nvPicPr>
        <p:blipFill>
          <a:blip r:embed="rId5"/>
          <a:stretch>
            <a:fillRect/>
          </a:stretch>
        </p:blipFill>
        <p:spPr>
          <a:xfrm>
            <a:off x="9236274" y="6202213"/>
            <a:ext cx="2346127" cy="553744"/>
          </a:xfrm>
          <a:prstGeom prst="rect">
            <a:avLst/>
          </a:prstGeom>
        </p:spPr>
      </p:pic>
      <p:pic>
        <p:nvPicPr>
          <p:cNvPr id="13" name="Content Placeholder 4" descr="nhs_dudley.png"/>
          <p:cNvPicPr>
            <a:picLocks noChangeAspect="1"/>
          </p:cNvPicPr>
          <p:nvPr userDrawn="1"/>
        </p:nvPicPr>
        <p:blipFill>
          <a:blip r:embed="rId6"/>
          <a:srcRect t="-15120" b="-15120"/>
          <a:stretch>
            <a:fillRect/>
          </a:stretch>
        </p:blipFill>
        <p:spPr>
          <a:xfrm>
            <a:off x="9649864" y="134577"/>
            <a:ext cx="2291256" cy="945077"/>
          </a:xfrm>
          <a:prstGeom prst="rect">
            <a:avLst/>
          </a:prstGeom>
        </p:spPr>
      </p:pic>
      <p:sp>
        <p:nvSpPr>
          <p:cNvPr id="18" name="Title Placeholder 1"/>
          <p:cNvSpPr>
            <a:spLocks noGrp="1"/>
          </p:cNvSpPr>
          <p:nvPr>
            <p:ph type="title"/>
          </p:nvPr>
        </p:nvSpPr>
        <p:spPr>
          <a:xfrm>
            <a:off x="609600" y="541198"/>
            <a:ext cx="10972800" cy="971914"/>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3066253172"/>
      </p:ext>
    </p:extLst>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l" defTabSz="457200" rtl="0" eaLnBrk="1" latinLnBrk="0" hangingPunct="1">
        <a:spcBef>
          <a:spcPct val="0"/>
        </a:spcBef>
        <a:buNone/>
        <a:defRPr sz="3300" b="1" kern="1200">
          <a:solidFill>
            <a:srgbClr val="184FA6"/>
          </a:solidFill>
          <a:latin typeface="Frutiger  "/>
          <a:ea typeface="+mj-ea"/>
          <a:cs typeface="Frutiger  "/>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emf"/></Relationships>
</file>

<file path=ppt/slides/_rels/slide10.xml.rels><?xml version="1.0" encoding="UTF-8" standalone="yes"?>
<Relationships xmlns="http://schemas.openxmlformats.org/package/2006/relationships"><Relationship Id="rId3" Type="http://schemas.openxmlformats.org/officeDocument/2006/relationships/hyperlink" Target="https://www.sportengland.org/know-your-audience/demographic-knowledge/coronavirus#the_story_so_far"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news/2-billion-package-to-create-new-era-for-cycling-and-walking"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hyperlink" Target="https://www.leisureopportunities.co.uk/news/Chief-Medical-Adviser-Chris-Whitty:-exercise-the-best-thing-you-can-do-during-lockdown/34530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england.nhs.uk/coronavirus/wp-content/uploads/sites/52/2020/06/C0388-after-care-needs-of-inpatients-recovering-from-covid-19-5-june-2020-1.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hyperlink" Target="https://www.england.nhs.uk/coronavirus/wp-content/uploads/sites/52/2020/06/C0388-after-care-needs-of-inpatients-recovering-from-covid-19-5-june-2020-1.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hyperlink" Target="https://www.england.nhs.uk/coronavirus/wp-content/uploads/sites/52/2020/06/C0388-after-care-needs-of-inpatients-recovering-from-covid-19-5-june-2020-1.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s://meassociation.org.uk/2020/04/covid-19-and-post-viral-fatigue-syndrome-by-dr-charles-shepherd-30-april-2020/"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hyperlink" Target="https://www.physiosforme.com/covid-19"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hyperlink" Target="https://www.physiosforme.com/covid-19"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hyperlink" Target="https://www.facebook.com/groups/590057697797178/" TargetMode="External"/><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hyperlink" Target="mailto:dallowaym@csp.org.uk"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robert.minter@hey.nhs.uk"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hyperlink" Target="mailto:robert.minter@nhs.ne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mailto:robert.minter@hey.nhs.uk"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hyperlink" Target="mailto:robert.minter@nhs.ne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2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mailto:karen.lewis36@nhs.net" TargetMode="Externa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video" Target="https://www.youtube.com/embed/0Ypz7bmXLPM" TargetMode="External"/><Relationship Id="rId6" Type="http://schemas.openxmlformats.org/officeDocument/2006/relationships/hyperlink" Target="https://www.youtube.com/watch?v=HOlcMAeZ9AA&amp;feature=youtu.be" TargetMode="External"/><Relationship Id="rId5" Type="http://schemas.openxmlformats.org/officeDocument/2006/relationships/image" Target="../media/image36.png"/><Relationship Id="rId4" Type="http://schemas.openxmlformats.org/officeDocument/2006/relationships/image" Target="../media/image10.emf"/></Relationships>
</file>

<file path=ppt/slides/_rels/slide35.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http://www.csp.org.uk/associate" TargetMode="Externa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2.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0941" cy="6858000"/>
          </a:xfrm>
          <a:prstGeom prst="rect">
            <a:avLst/>
          </a:prstGeom>
        </p:spPr>
      </p:pic>
      <p:sp>
        <p:nvSpPr>
          <p:cNvPr id="638" name="CustomShape 1">
            <a:extLst>
              <a:ext uri="{FF2B5EF4-FFF2-40B4-BE49-F238E27FC236}">
                <a16:creationId xmlns:a16="http://schemas.microsoft.com/office/drawing/2014/main" id="{76759E8B-1EAC-4024-9939-3EBB3C47F242}"/>
              </a:ext>
            </a:extLst>
          </p:cNvPr>
          <p:cNvSpPr/>
          <p:nvPr/>
        </p:nvSpPr>
        <p:spPr>
          <a:xfrm>
            <a:off x="7704186" y="2840182"/>
            <a:ext cx="4266141" cy="3773560"/>
          </a:xfrm>
          <a:prstGeom prst="rect">
            <a:avLst/>
          </a:prstGeom>
          <a:solidFill>
            <a:srgbClr val="002060">
              <a:alpha val="87843"/>
            </a:srgbClr>
          </a:solidFill>
          <a:ln>
            <a:noFill/>
          </a:ln>
        </p:spPr>
        <p:style>
          <a:lnRef idx="0">
            <a:scrgbClr r="0" g="0" b="0"/>
          </a:lnRef>
          <a:fillRef idx="0">
            <a:scrgbClr r="0" g="0" b="0"/>
          </a:fillRef>
          <a:effectRef idx="0">
            <a:scrgbClr r="0" g="0" b="0"/>
          </a:effectRef>
          <a:fontRef idx="minor"/>
        </p:style>
        <p:txBody>
          <a:bodyPr lIns="108960" tIns="54480" rIns="108960" bIns="54480"/>
          <a:lstStyle/>
          <a:p>
            <a:pPr algn="ctr">
              <a:lnSpc>
                <a:spcPct val="120000"/>
              </a:lnSpc>
              <a:spcBef>
                <a:spcPts val="799"/>
              </a:spcBef>
              <a:defRPr/>
            </a:pPr>
            <a:r>
              <a:rPr kumimoji="0" lang="en-GB" sz="1600" b="0" i="0" u="none" strike="noStrike" kern="1200" cap="none" spc="-1" normalizeH="0" baseline="0" noProof="0" dirty="0">
                <a:ln>
                  <a:noFill/>
                </a:ln>
                <a:solidFill>
                  <a:srgbClr val="545454"/>
                </a:solidFill>
                <a:effectLst/>
                <a:uLnTx/>
                <a:uFillTx/>
                <a:latin typeface="Open Sans"/>
                <a:ea typeface="Spica Neue"/>
                <a:cs typeface="+mn-cs"/>
              </a:rPr>
              <a:t> </a:t>
            </a:r>
            <a:r>
              <a:rPr lang="en-GB" sz="2000" spc="-1" dirty="0">
                <a:solidFill>
                  <a:srgbClr val="F8A60D"/>
                </a:solidFill>
                <a:latin typeface="Arial Rounded MT Bold" panose="020F0704030504030204" pitchFamily="34" charset="0"/>
              </a:rPr>
              <a:t>CSP South Central Associates &amp; Support Workers online Conference &amp; CPD</a:t>
            </a:r>
            <a:endParaRPr lang="en-GB" sz="2000" spc="-1" dirty="0">
              <a:solidFill>
                <a:srgbClr val="F8A60D"/>
              </a:solidFill>
              <a:latin typeface="Arial Rounded MT Bold" panose="020F0704030504030204" pitchFamily="34" charset="0"/>
            </a:endParaRPr>
          </a:p>
        </p:txBody>
      </p:sp>
      <p:sp>
        <p:nvSpPr>
          <p:cNvPr id="639" name="CustomShape 2">
            <a:extLst>
              <a:ext uri="{FF2B5EF4-FFF2-40B4-BE49-F238E27FC236}">
                <a16:creationId xmlns:a16="http://schemas.microsoft.com/office/drawing/2014/main" id="{FDBE86A0-5219-4CC0-A0BD-AA4144D1CD40}"/>
              </a:ext>
            </a:extLst>
          </p:cNvPr>
          <p:cNvSpPr/>
          <p:nvPr/>
        </p:nvSpPr>
        <p:spPr>
          <a:xfrm>
            <a:off x="458621" y="2748214"/>
            <a:ext cx="5124561" cy="2075113"/>
          </a:xfrm>
          <a:prstGeom prst="rect">
            <a:avLst/>
          </a:prstGeom>
          <a:noFill/>
          <a:ln>
            <a:noFill/>
          </a:ln>
        </p:spPr>
        <p:style>
          <a:lnRef idx="0">
            <a:scrgbClr r="0" g="0" b="0"/>
          </a:lnRef>
          <a:fillRef idx="0">
            <a:scrgbClr r="0" g="0" b="0"/>
          </a:fillRef>
          <a:effectRef idx="0">
            <a:scrgbClr r="0" g="0" b="0"/>
          </a:effectRef>
          <a:fontRef idx="minor"/>
        </p:style>
        <p:txBody>
          <a:bodyPr lIns="108960" tIns="54480" rIns="108960" bIns="54480" anchor="ctr"/>
          <a:lstStyle/>
          <a:p>
            <a:pPr marL="0" marR="0" lvl="0" indent="0" algn="l" defTabSz="914400" rtl="0" eaLnBrk="1" fontAlgn="auto" latinLnBrk="0" hangingPunct="1">
              <a:lnSpc>
                <a:spcPct val="100000"/>
              </a:lnSpc>
              <a:spcBef>
                <a:spcPts val="0"/>
              </a:spcBef>
              <a:spcAft>
                <a:spcPts val="945"/>
              </a:spcAft>
              <a:buClrTx/>
              <a:buSzTx/>
              <a:buFontTx/>
              <a:buNone/>
              <a:tabLst/>
              <a:defRPr/>
            </a:pPr>
            <a:endParaRPr kumimoji="0" lang="en-GB" sz="4400" b="0" i="0" u="none" strike="noStrike" kern="1200" cap="none" spc="-1" normalizeH="0" baseline="0" noProof="0" dirty="0">
              <a:ln>
                <a:noFill/>
              </a:ln>
              <a:solidFill>
                <a:srgbClr val="FAA41C"/>
              </a:solidFill>
              <a:effectLst/>
              <a:uLnTx/>
              <a:uFillTx/>
              <a:latin typeface="Calibri" panose="020F0502020204030204"/>
              <a:ea typeface="+mn-ea"/>
              <a:cs typeface="+mn-cs"/>
            </a:endParaRPr>
          </a:p>
        </p:txBody>
      </p:sp>
      <p:pic>
        <p:nvPicPr>
          <p:cNvPr id="11269" name="Picture 4">
            <a:extLst>
              <a:ext uri="{FF2B5EF4-FFF2-40B4-BE49-F238E27FC236}">
                <a16:creationId xmlns:a16="http://schemas.microsoft.com/office/drawing/2014/main" id="{EAB3F74B-36FE-43CF-AAD1-D1FC2E1D2A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9403" y="340150"/>
            <a:ext cx="2915709" cy="8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8007" y="4490648"/>
            <a:ext cx="4034427" cy="1091646"/>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20000"/>
              </a:lnSpc>
              <a:spcBef>
                <a:spcPts val="799"/>
              </a:spcBef>
              <a:spcAft>
                <a:spcPts val="0"/>
              </a:spcAft>
              <a:buClrTx/>
              <a:buSzTx/>
              <a:buFontTx/>
              <a:buNone/>
              <a:tabLst/>
              <a:defRPr/>
            </a:pPr>
            <a:r>
              <a:rPr kumimoji="0" lang="en-GB" sz="6000" b="0" i="0" u="none" strike="noStrike" kern="1200" cap="none" spc="-1" normalizeH="0" baseline="0" noProof="0" dirty="0" smtClean="0">
                <a:ln>
                  <a:noFill/>
                </a:ln>
                <a:solidFill>
                  <a:srgbClr val="F8A60D"/>
                </a:solidFill>
                <a:effectLst/>
                <a:uLnTx/>
                <a:uFillTx/>
                <a:latin typeface="Arial Rounded MT Bold" panose="020F0704030504030204" pitchFamily="34" charset="0"/>
                <a:ea typeface="+mn-ea"/>
                <a:cs typeface="+mn-cs"/>
              </a:rPr>
              <a:t>Welcome</a:t>
            </a:r>
            <a:endParaRPr kumimoji="0" lang="en-GB" sz="6000" b="0" i="0" u="none" strike="noStrike" kern="1200" cap="none" spc="-1" normalizeH="0" baseline="0" noProof="0" dirty="0">
              <a:ln>
                <a:noFill/>
              </a:ln>
              <a:solidFill>
                <a:srgbClr val="F8A60D"/>
              </a:solidFill>
              <a:effectLst/>
              <a:uLnTx/>
              <a:uFillTx/>
              <a:latin typeface="Arial Rounded MT Bold" panose="020F0704030504030204" pitchFamily="34" charset="0"/>
              <a:ea typeface="+mn-ea"/>
              <a:cs typeface="+mn-cs"/>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8627" y="4139277"/>
            <a:ext cx="2077258" cy="2077258"/>
          </a:xfrm>
          <a:prstGeom prst="rect">
            <a:avLst/>
          </a:prstGeom>
        </p:spPr>
      </p:pic>
    </p:spTree>
    <p:extLst>
      <p:ext uri="{BB962C8B-B14F-4D97-AF65-F5344CB8AC3E}">
        <p14:creationId xmlns:p14="http://schemas.microsoft.com/office/powerpoint/2010/main" val="224865421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39349" y="452670"/>
            <a:ext cx="7488832" cy="192021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a:endParaRPr>
          </a:p>
        </p:txBody>
      </p:sp>
      <p:sp>
        <p:nvSpPr>
          <p:cNvPr id="2" name="Title 1"/>
          <p:cNvSpPr>
            <a:spLocks noGrp="1"/>
          </p:cNvSpPr>
          <p:nvPr>
            <p:ph type="ctrTitle"/>
          </p:nvPr>
        </p:nvSpPr>
        <p:spPr>
          <a:xfrm>
            <a:off x="1199457" y="-123395"/>
            <a:ext cx="6893367" cy="2976331"/>
          </a:xfrm>
        </p:spPr>
        <p:txBody>
          <a:bodyPr>
            <a:normAutofit/>
          </a:bodyPr>
          <a:lstStyle/>
          <a:p>
            <a:pPr algn="l"/>
            <a:r>
              <a:rPr lang="en-GB" sz="4800" dirty="0"/>
              <a:t>Covid-19, lockdown &amp; </a:t>
            </a:r>
            <a:r>
              <a:rPr lang="en-GB" sz="4800" b="1" i="1" dirty="0"/>
              <a:t>physical activity</a:t>
            </a:r>
          </a:p>
        </p:txBody>
      </p:sp>
      <p:sp>
        <p:nvSpPr>
          <p:cNvPr id="5" name="Oval 4"/>
          <p:cNvSpPr/>
          <p:nvPr/>
        </p:nvSpPr>
        <p:spPr>
          <a:xfrm>
            <a:off x="10512491" y="5253204"/>
            <a:ext cx="1488843" cy="142532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a:endParaRPr>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838" t="27942" r="27905" b="23965"/>
          <a:stretch/>
        </p:blipFill>
        <p:spPr bwMode="auto">
          <a:xfrm>
            <a:off x="575387" y="2756926"/>
            <a:ext cx="6816757" cy="3743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pPr defTabSz="1219170"/>
            <a:fld id="{828AB0F0-3555-475F-B33F-13A7DDEE91F3}" type="slidenum">
              <a:rPr lang="en-GB">
                <a:solidFill>
                  <a:prstClr val="white">
                    <a:tint val="75000"/>
                  </a:prstClr>
                </a:solidFill>
                <a:latin typeface="Calibri"/>
              </a:rPr>
              <a:pPr defTabSz="1219170"/>
              <a:t>10</a:t>
            </a:fld>
            <a:endParaRPr lang="en-GB">
              <a:solidFill>
                <a:prstClr val="white">
                  <a:tint val="75000"/>
                </a:prstClr>
              </a:solidFill>
              <a:latin typeface="Calibri"/>
            </a:endParaRPr>
          </a:p>
        </p:txBody>
      </p:sp>
    </p:spTree>
    <p:extLst>
      <p:ext uri="{BB962C8B-B14F-4D97-AF65-F5344CB8AC3E}">
        <p14:creationId xmlns:p14="http://schemas.microsoft.com/office/powerpoint/2010/main" val="1961041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39349" y="452670"/>
            <a:ext cx="7488832" cy="192021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a:endParaRPr>
          </a:p>
        </p:txBody>
      </p:sp>
      <p:sp>
        <p:nvSpPr>
          <p:cNvPr id="2" name="Title 1"/>
          <p:cNvSpPr>
            <a:spLocks noGrp="1"/>
          </p:cNvSpPr>
          <p:nvPr>
            <p:ph type="ctrTitle"/>
          </p:nvPr>
        </p:nvSpPr>
        <p:spPr>
          <a:xfrm>
            <a:off x="1199457" y="-123395"/>
            <a:ext cx="6893367" cy="2976331"/>
          </a:xfrm>
        </p:spPr>
        <p:txBody>
          <a:bodyPr>
            <a:normAutofit/>
          </a:bodyPr>
          <a:lstStyle/>
          <a:p>
            <a:pPr algn="l"/>
            <a:r>
              <a:rPr lang="en-GB" sz="4800" dirty="0"/>
              <a:t>Covid-19, lockdown &amp; </a:t>
            </a:r>
            <a:r>
              <a:rPr lang="en-GB" sz="4800" b="1" i="1" dirty="0"/>
              <a:t>physical activity</a:t>
            </a:r>
          </a:p>
        </p:txBody>
      </p:sp>
      <p:sp>
        <p:nvSpPr>
          <p:cNvPr id="5" name="Oval 4"/>
          <p:cNvSpPr/>
          <p:nvPr/>
        </p:nvSpPr>
        <p:spPr>
          <a:xfrm>
            <a:off x="10512491" y="5253204"/>
            <a:ext cx="1488843" cy="142532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a:endParaRPr>
          </a:p>
        </p:txBody>
      </p:sp>
      <p:sp>
        <p:nvSpPr>
          <p:cNvPr id="6" name="Subtitle 2"/>
          <p:cNvSpPr>
            <a:spLocks noGrp="1"/>
          </p:cNvSpPr>
          <p:nvPr>
            <p:ph type="subTitle" idx="1"/>
          </p:nvPr>
        </p:nvSpPr>
        <p:spPr>
          <a:xfrm>
            <a:off x="431371" y="2948947"/>
            <a:ext cx="9793088" cy="1752600"/>
          </a:xfrm>
        </p:spPr>
        <p:txBody>
          <a:bodyPr>
            <a:noAutofit/>
          </a:bodyPr>
          <a:lstStyle/>
          <a:p>
            <a:pPr marL="457189" indent="-457189" algn="l">
              <a:buClr>
                <a:srgbClr val="FFC000"/>
              </a:buClr>
              <a:buFont typeface="Arial" panose="020B0604020202020204" pitchFamily="34" charset="0"/>
              <a:buChar char="•"/>
            </a:pPr>
            <a:r>
              <a:rPr lang="en-GB" sz="3200" dirty="0">
                <a:solidFill>
                  <a:schemeClr val="tx1"/>
                </a:solidFill>
              </a:rPr>
              <a:t>33% doing 30+ mins PA on 5 or more days a week</a:t>
            </a:r>
          </a:p>
          <a:p>
            <a:pPr algn="l">
              <a:buClr>
                <a:srgbClr val="FFC000"/>
              </a:buClr>
            </a:pPr>
            <a:endParaRPr lang="en-GB" sz="3200" dirty="0">
              <a:solidFill>
                <a:schemeClr val="tx1"/>
              </a:solidFill>
            </a:endParaRPr>
          </a:p>
          <a:p>
            <a:pPr marL="457189" indent="-457189" algn="l">
              <a:buClr>
                <a:srgbClr val="FFC000"/>
              </a:buClr>
              <a:buFont typeface="Arial" panose="020B0604020202020204" pitchFamily="34" charset="0"/>
              <a:buChar char="•"/>
            </a:pPr>
            <a:r>
              <a:rPr lang="en-GB" sz="3200" dirty="0">
                <a:solidFill>
                  <a:schemeClr val="tx1"/>
                </a:solidFill>
              </a:rPr>
              <a:t>BUT……familiar inequalities still exist or worsened!</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1124" y="536085"/>
            <a:ext cx="3743309" cy="1753383"/>
          </a:xfrm>
          <a:prstGeom prst="rect">
            <a:avLst/>
          </a:prstGeom>
        </p:spPr>
      </p:pic>
      <p:sp>
        <p:nvSpPr>
          <p:cNvPr id="7" name="Slide Number Placeholder 6"/>
          <p:cNvSpPr>
            <a:spLocks noGrp="1"/>
          </p:cNvSpPr>
          <p:nvPr>
            <p:ph type="sldNum" sz="quarter" idx="12"/>
          </p:nvPr>
        </p:nvSpPr>
        <p:spPr/>
        <p:txBody>
          <a:bodyPr/>
          <a:lstStyle/>
          <a:p>
            <a:pPr defTabSz="1219170"/>
            <a:fld id="{828AB0F0-3555-475F-B33F-13A7DDEE91F3}" type="slidenum">
              <a:rPr lang="en-GB">
                <a:solidFill>
                  <a:prstClr val="white">
                    <a:tint val="75000"/>
                  </a:prstClr>
                </a:solidFill>
                <a:latin typeface="Calibri"/>
              </a:rPr>
              <a:pPr defTabSz="1219170"/>
              <a:t>11</a:t>
            </a:fld>
            <a:endParaRPr lang="en-GB">
              <a:solidFill>
                <a:prstClr val="white">
                  <a:tint val="75000"/>
                </a:prstClr>
              </a:solidFill>
              <a:latin typeface="Calibri"/>
            </a:endParaRPr>
          </a:p>
        </p:txBody>
      </p:sp>
    </p:spTree>
    <p:extLst>
      <p:ext uri="{BB962C8B-B14F-4D97-AF65-F5344CB8AC3E}">
        <p14:creationId xmlns:p14="http://schemas.microsoft.com/office/powerpoint/2010/main" val="3841569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39349" y="452670"/>
            <a:ext cx="7488832" cy="192021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a:endParaRPr>
          </a:p>
        </p:txBody>
      </p:sp>
      <p:sp>
        <p:nvSpPr>
          <p:cNvPr id="2" name="Title 1"/>
          <p:cNvSpPr>
            <a:spLocks noGrp="1"/>
          </p:cNvSpPr>
          <p:nvPr>
            <p:ph type="ctrTitle"/>
          </p:nvPr>
        </p:nvSpPr>
        <p:spPr>
          <a:xfrm>
            <a:off x="1199457" y="-123395"/>
            <a:ext cx="6893367" cy="2976331"/>
          </a:xfrm>
        </p:spPr>
        <p:txBody>
          <a:bodyPr>
            <a:normAutofit/>
          </a:bodyPr>
          <a:lstStyle/>
          <a:p>
            <a:pPr algn="l"/>
            <a:r>
              <a:rPr lang="en-GB" sz="4800" dirty="0"/>
              <a:t>Covid-19, lockdown &amp; </a:t>
            </a:r>
            <a:r>
              <a:rPr lang="en-GB" sz="4800" b="1" i="1" dirty="0"/>
              <a:t>physical activity</a:t>
            </a:r>
          </a:p>
        </p:txBody>
      </p:sp>
      <p:sp>
        <p:nvSpPr>
          <p:cNvPr id="5" name="Oval 4"/>
          <p:cNvSpPr/>
          <p:nvPr/>
        </p:nvSpPr>
        <p:spPr>
          <a:xfrm>
            <a:off x="10512491" y="5253204"/>
            <a:ext cx="1488843" cy="142532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a:endParaRPr>
          </a:p>
        </p:txBody>
      </p:sp>
      <p:sp>
        <p:nvSpPr>
          <p:cNvPr id="6" name="Subtitle 2"/>
          <p:cNvSpPr>
            <a:spLocks noGrp="1"/>
          </p:cNvSpPr>
          <p:nvPr>
            <p:ph type="subTitle" idx="1"/>
          </p:nvPr>
        </p:nvSpPr>
        <p:spPr>
          <a:xfrm>
            <a:off x="431371" y="2948947"/>
            <a:ext cx="10273141" cy="1752600"/>
          </a:xfrm>
        </p:spPr>
        <p:txBody>
          <a:bodyPr>
            <a:noAutofit/>
          </a:bodyPr>
          <a:lstStyle/>
          <a:p>
            <a:pPr marL="457189" indent="-457189" algn="l">
              <a:buClr>
                <a:srgbClr val="FFC000"/>
              </a:buClr>
              <a:buFont typeface="Arial" panose="020B0604020202020204" pitchFamily="34" charset="0"/>
              <a:buChar char="•"/>
            </a:pPr>
            <a:r>
              <a:rPr lang="en-GB" sz="3200" dirty="0">
                <a:solidFill>
                  <a:schemeClr val="tx1"/>
                </a:solidFill>
              </a:rPr>
              <a:t>57% surge in sales of bicycles</a:t>
            </a:r>
          </a:p>
          <a:p>
            <a:pPr marL="457189" indent="-457189" algn="l">
              <a:buClr>
                <a:srgbClr val="FFC000"/>
              </a:buClr>
              <a:buFont typeface="Arial" panose="020B0604020202020204" pitchFamily="34" charset="0"/>
              <a:buChar char="•"/>
            </a:pPr>
            <a:r>
              <a:rPr lang="en-GB" sz="3200" dirty="0">
                <a:solidFill>
                  <a:schemeClr val="tx1"/>
                </a:solidFill>
              </a:rPr>
              <a:t>£2billion active travel fund </a:t>
            </a:r>
            <a:r>
              <a:rPr lang="en-GB" sz="1333" dirty="0">
                <a:solidFill>
                  <a:schemeClr val="tx1"/>
                </a:solidFill>
                <a:hlinkClick r:id="rId3">
                  <a:extLst>
                    <a:ext uri="{A12FA001-AC4F-418D-AE19-62706E023703}">
                      <ahyp:hlinkClr xmlns="" xmlns:ahyp="http://schemas.microsoft.com/office/drawing/2018/hyperlinkcolor" val="tx"/>
                    </a:ext>
                  </a:extLst>
                </a:hlinkClick>
              </a:rPr>
              <a:t>*5</a:t>
            </a:r>
            <a:endParaRPr lang="en-GB" sz="1333" dirty="0">
              <a:solidFill>
                <a:schemeClr val="tx1"/>
              </a:solidFill>
            </a:endParaRPr>
          </a:p>
          <a:p>
            <a:pPr marL="457189" indent="-457189" algn="l">
              <a:buClr>
                <a:srgbClr val="FFC000"/>
              </a:buClr>
              <a:buFont typeface="Arial" panose="020B0604020202020204" pitchFamily="34" charset="0"/>
              <a:buChar char="•"/>
            </a:pPr>
            <a:r>
              <a:rPr lang="en-GB" sz="3200" dirty="0">
                <a:solidFill>
                  <a:schemeClr val="tx1"/>
                </a:solidFill>
              </a:rPr>
              <a:t>“double cycling and increase walking by 2025”</a:t>
            </a:r>
          </a:p>
          <a:p>
            <a:pPr marL="457189" indent="-457189" algn="l">
              <a:buClr>
                <a:srgbClr val="FFC000"/>
              </a:buClr>
              <a:buFont typeface="Arial" panose="020B0604020202020204" pitchFamily="34" charset="0"/>
              <a:buChar char="•"/>
            </a:pPr>
            <a:r>
              <a:rPr lang="en-GB" sz="3200" dirty="0">
                <a:solidFill>
                  <a:schemeClr val="tx1"/>
                </a:solidFill>
              </a:rPr>
              <a:t>"There is no situation, there is no age and no condition where exercise is not a good thing” </a:t>
            </a:r>
            <a:r>
              <a:rPr lang="en-GB" sz="1333" dirty="0">
                <a:hlinkClick r:id="rId4"/>
              </a:rPr>
              <a:t>*6</a:t>
            </a:r>
            <a:endParaRPr lang="en-GB" sz="1333" dirty="0"/>
          </a:p>
          <a:p>
            <a:pPr marL="457189" indent="-457189" algn="l">
              <a:buClr>
                <a:srgbClr val="FFC000"/>
              </a:buClr>
              <a:buFont typeface="Arial" panose="020B0604020202020204" pitchFamily="34" charset="0"/>
              <a:buChar char="•"/>
            </a:pPr>
            <a:endParaRPr lang="en-GB" sz="320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8503" y="424450"/>
            <a:ext cx="3242831" cy="2164589"/>
          </a:xfrm>
          <a:prstGeom prst="rect">
            <a:avLst/>
          </a:prstGeom>
        </p:spPr>
      </p:pic>
      <p:sp>
        <p:nvSpPr>
          <p:cNvPr id="8" name="Slide Number Placeholder 7"/>
          <p:cNvSpPr>
            <a:spLocks noGrp="1"/>
          </p:cNvSpPr>
          <p:nvPr>
            <p:ph type="sldNum" sz="quarter" idx="12"/>
          </p:nvPr>
        </p:nvSpPr>
        <p:spPr/>
        <p:txBody>
          <a:bodyPr/>
          <a:lstStyle/>
          <a:p>
            <a:pPr defTabSz="1219170"/>
            <a:fld id="{828AB0F0-3555-475F-B33F-13A7DDEE91F3}" type="slidenum">
              <a:rPr lang="en-GB">
                <a:solidFill>
                  <a:prstClr val="white">
                    <a:tint val="75000"/>
                  </a:prstClr>
                </a:solidFill>
                <a:latin typeface="Calibri"/>
              </a:rPr>
              <a:pPr defTabSz="1219170"/>
              <a:t>12</a:t>
            </a:fld>
            <a:endParaRPr lang="en-GB">
              <a:solidFill>
                <a:prstClr val="white">
                  <a:tint val="75000"/>
                </a:prstClr>
              </a:solidFill>
              <a:latin typeface="Calibri"/>
            </a:endParaRPr>
          </a:p>
        </p:txBody>
      </p:sp>
    </p:spTree>
    <p:extLst>
      <p:ext uri="{BB962C8B-B14F-4D97-AF65-F5344CB8AC3E}">
        <p14:creationId xmlns:p14="http://schemas.microsoft.com/office/powerpoint/2010/main" val="295326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39349" y="452670"/>
            <a:ext cx="7488832" cy="192021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a:endParaRPr>
          </a:p>
        </p:txBody>
      </p:sp>
      <p:sp>
        <p:nvSpPr>
          <p:cNvPr id="2" name="Title 1"/>
          <p:cNvSpPr>
            <a:spLocks noGrp="1"/>
          </p:cNvSpPr>
          <p:nvPr>
            <p:ph type="ctrTitle"/>
          </p:nvPr>
        </p:nvSpPr>
        <p:spPr>
          <a:xfrm>
            <a:off x="1199457" y="-123395"/>
            <a:ext cx="6893367" cy="2976331"/>
          </a:xfrm>
        </p:spPr>
        <p:txBody>
          <a:bodyPr>
            <a:normAutofit/>
          </a:bodyPr>
          <a:lstStyle/>
          <a:p>
            <a:pPr algn="l"/>
            <a:r>
              <a:rPr lang="en-GB" sz="4800" dirty="0"/>
              <a:t>Covid-19, lockdown &amp; </a:t>
            </a:r>
            <a:r>
              <a:rPr lang="en-GB" sz="4800" b="1" i="1" dirty="0"/>
              <a:t>physical activity</a:t>
            </a:r>
          </a:p>
        </p:txBody>
      </p:sp>
      <p:sp>
        <p:nvSpPr>
          <p:cNvPr id="5" name="Oval 4"/>
          <p:cNvSpPr/>
          <p:nvPr/>
        </p:nvSpPr>
        <p:spPr>
          <a:xfrm>
            <a:off x="10512491" y="5253204"/>
            <a:ext cx="1488843" cy="142532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a:endParaRPr>
          </a:p>
        </p:txBody>
      </p:sp>
      <p:sp>
        <p:nvSpPr>
          <p:cNvPr id="6" name="Subtitle 2"/>
          <p:cNvSpPr>
            <a:spLocks noGrp="1"/>
          </p:cNvSpPr>
          <p:nvPr>
            <p:ph type="subTitle" idx="1"/>
          </p:nvPr>
        </p:nvSpPr>
        <p:spPr>
          <a:xfrm>
            <a:off x="431371" y="2948947"/>
            <a:ext cx="10273141" cy="1752600"/>
          </a:xfrm>
        </p:spPr>
        <p:txBody>
          <a:bodyPr>
            <a:noAutofit/>
          </a:bodyPr>
          <a:lstStyle/>
          <a:p>
            <a:pPr marL="457189" indent="-457189" algn="l">
              <a:buClr>
                <a:srgbClr val="FFC000"/>
              </a:buClr>
              <a:buFont typeface="Arial" panose="020B0604020202020204" pitchFamily="34" charset="0"/>
              <a:buChar char="•"/>
            </a:pPr>
            <a:r>
              <a:rPr lang="en-GB" sz="3200" dirty="0">
                <a:solidFill>
                  <a:schemeClr val="tx1"/>
                </a:solidFill>
              </a:rPr>
              <a:t>62% think it’s important to be active during the pandemic</a:t>
            </a:r>
          </a:p>
          <a:p>
            <a:pPr marL="457189" indent="-457189" algn="l">
              <a:buClr>
                <a:srgbClr val="FFC000"/>
              </a:buClr>
              <a:buFont typeface="Arial" panose="020B0604020202020204" pitchFamily="34" charset="0"/>
              <a:buChar char="•"/>
            </a:pPr>
            <a:r>
              <a:rPr lang="en-GB" sz="3200" dirty="0">
                <a:solidFill>
                  <a:schemeClr val="tx1"/>
                </a:solidFill>
              </a:rPr>
              <a:t>69% do PA for their physical health</a:t>
            </a:r>
          </a:p>
          <a:p>
            <a:pPr marL="457189" indent="-457189" algn="l">
              <a:buClr>
                <a:srgbClr val="FFC000"/>
              </a:buClr>
              <a:buFont typeface="Arial" panose="020B0604020202020204" pitchFamily="34" charset="0"/>
              <a:buChar char="•"/>
            </a:pPr>
            <a:r>
              <a:rPr lang="en-GB" sz="3200" dirty="0">
                <a:solidFill>
                  <a:schemeClr val="tx1"/>
                </a:solidFill>
              </a:rPr>
              <a:t>65% for their mental health</a:t>
            </a:r>
          </a:p>
          <a:p>
            <a:pPr marL="457189" indent="-457189" algn="l">
              <a:buClr>
                <a:srgbClr val="FFC000"/>
              </a:buClr>
              <a:buFont typeface="Arial" panose="020B0604020202020204" pitchFamily="34" charset="0"/>
              <a:buChar char="•"/>
            </a:pPr>
            <a:r>
              <a:rPr lang="en-GB" sz="3200" dirty="0">
                <a:solidFill>
                  <a:schemeClr val="tx1"/>
                </a:solidFill>
              </a:rPr>
              <a:t>Males significantly more active (36%) than women (28%)</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1124" y="536085"/>
            <a:ext cx="3743309" cy="1753383"/>
          </a:xfrm>
          <a:prstGeom prst="rect">
            <a:avLst/>
          </a:prstGeom>
        </p:spPr>
      </p:pic>
      <p:sp>
        <p:nvSpPr>
          <p:cNvPr id="7" name="Slide Number Placeholder 6"/>
          <p:cNvSpPr>
            <a:spLocks noGrp="1"/>
          </p:cNvSpPr>
          <p:nvPr>
            <p:ph type="sldNum" sz="quarter" idx="12"/>
          </p:nvPr>
        </p:nvSpPr>
        <p:spPr/>
        <p:txBody>
          <a:bodyPr/>
          <a:lstStyle/>
          <a:p>
            <a:pPr defTabSz="1219170"/>
            <a:fld id="{828AB0F0-3555-475F-B33F-13A7DDEE91F3}" type="slidenum">
              <a:rPr lang="en-GB">
                <a:solidFill>
                  <a:prstClr val="white">
                    <a:tint val="75000"/>
                  </a:prstClr>
                </a:solidFill>
                <a:latin typeface="Calibri"/>
              </a:rPr>
              <a:pPr defTabSz="1219170"/>
              <a:t>13</a:t>
            </a:fld>
            <a:endParaRPr lang="en-GB">
              <a:solidFill>
                <a:prstClr val="white">
                  <a:tint val="75000"/>
                </a:prstClr>
              </a:solidFill>
              <a:latin typeface="Calibri"/>
            </a:endParaRPr>
          </a:p>
        </p:txBody>
      </p:sp>
      <p:sp>
        <p:nvSpPr>
          <p:cNvPr id="8" name="TextBox 7">
            <a:extLst>
              <a:ext uri="{FF2B5EF4-FFF2-40B4-BE49-F238E27FC236}">
                <a16:creationId xmlns:a16="http://schemas.microsoft.com/office/drawing/2014/main" id="{5E6FE1AA-3807-4A6C-B566-111DA7961BB3}"/>
              </a:ext>
            </a:extLst>
          </p:cNvPr>
          <p:cNvSpPr txBox="1"/>
          <p:nvPr/>
        </p:nvSpPr>
        <p:spPr>
          <a:xfrm>
            <a:off x="-72565" y="6356352"/>
            <a:ext cx="2844800" cy="461665"/>
          </a:xfrm>
          <a:prstGeom prst="rect">
            <a:avLst/>
          </a:prstGeom>
          <a:noFill/>
        </p:spPr>
        <p:txBody>
          <a:bodyPr wrap="square" rtlCol="0">
            <a:spAutoFit/>
          </a:bodyPr>
          <a:lstStyle/>
          <a:p>
            <a:pPr defTabSz="1219170"/>
            <a:r>
              <a:rPr lang="en-GB" sz="2400" dirty="0">
                <a:solidFill>
                  <a:prstClr val="white"/>
                </a:solidFill>
                <a:latin typeface="Calibri"/>
              </a:rPr>
              <a:t>@HealthPhysio</a:t>
            </a:r>
          </a:p>
        </p:txBody>
      </p:sp>
    </p:spTree>
    <p:extLst>
      <p:ext uri="{BB962C8B-B14F-4D97-AF65-F5344CB8AC3E}">
        <p14:creationId xmlns:p14="http://schemas.microsoft.com/office/powerpoint/2010/main" val="1943109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39350" y="424450"/>
            <a:ext cx="7680853" cy="194843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a:endParaRPr>
          </a:p>
        </p:txBody>
      </p:sp>
      <p:sp>
        <p:nvSpPr>
          <p:cNvPr id="2" name="Title 1"/>
          <p:cNvSpPr>
            <a:spLocks noGrp="1"/>
          </p:cNvSpPr>
          <p:nvPr>
            <p:ph type="ctrTitle"/>
          </p:nvPr>
        </p:nvSpPr>
        <p:spPr>
          <a:xfrm>
            <a:off x="1103446" y="-75390"/>
            <a:ext cx="6893367" cy="2976331"/>
          </a:xfrm>
        </p:spPr>
        <p:txBody>
          <a:bodyPr>
            <a:normAutofit/>
          </a:bodyPr>
          <a:lstStyle/>
          <a:p>
            <a:pPr algn="l"/>
            <a:r>
              <a:rPr lang="en-GB" sz="4800" dirty="0"/>
              <a:t>Covid-19, deconditioning &amp; inpatient recovery</a:t>
            </a:r>
          </a:p>
        </p:txBody>
      </p:sp>
      <p:sp>
        <p:nvSpPr>
          <p:cNvPr id="5" name="Oval 4"/>
          <p:cNvSpPr/>
          <p:nvPr/>
        </p:nvSpPr>
        <p:spPr>
          <a:xfrm>
            <a:off x="10512491" y="5253204"/>
            <a:ext cx="1488843" cy="142532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a:endParaRPr>
          </a:p>
        </p:txBody>
      </p:sp>
      <p:sp>
        <p:nvSpPr>
          <p:cNvPr id="6" name="Subtitle 2"/>
          <p:cNvSpPr>
            <a:spLocks noGrp="1"/>
          </p:cNvSpPr>
          <p:nvPr>
            <p:ph type="subTitle" idx="1"/>
          </p:nvPr>
        </p:nvSpPr>
        <p:spPr>
          <a:xfrm>
            <a:off x="431371" y="3429000"/>
            <a:ext cx="10465163" cy="1752600"/>
          </a:xfrm>
        </p:spPr>
        <p:txBody>
          <a:bodyPr>
            <a:noAutofit/>
          </a:bodyPr>
          <a:lstStyle/>
          <a:p>
            <a:pPr marL="457189" indent="-457189" algn="l">
              <a:buClr>
                <a:srgbClr val="FFC000"/>
              </a:buClr>
              <a:buFont typeface="Arial" panose="020B0604020202020204" pitchFamily="34" charset="0"/>
              <a:buChar char="•"/>
            </a:pPr>
            <a:r>
              <a:rPr lang="en-GB" sz="3200" dirty="0">
                <a:solidFill>
                  <a:schemeClr val="tx1"/>
                </a:solidFill>
              </a:rPr>
              <a:t>NHS England &amp; Improvement document (June 5</a:t>
            </a:r>
            <a:r>
              <a:rPr lang="en-GB" sz="3200" baseline="30000" dirty="0">
                <a:solidFill>
                  <a:schemeClr val="tx1"/>
                </a:solidFill>
              </a:rPr>
              <a:t>th</a:t>
            </a:r>
            <a:r>
              <a:rPr lang="en-GB" sz="3200" dirty="0">
                <a:solidFill>
                  <a:schemeClr val="tx1"/>
                </a:solidFill>
              </a:rPr>
              <a:t>) </a:t>
            </a:r>
            <a:r>
              <a:rPr lang="en-GB" sz="1400" dirty="0">
                <a:solidFill>
                  <a:schemeClr val="tx1"/>
                </a:solidFill>
                <a:hlinkClick r:id="rId3">
                  <a:extLst>
                    <a:ext uri="{A12FA001-AC4F-418D-AE19-62706E023703}">
                      <ahyp:hlinkClr xmlns="" xmlns:ahyp="http://schemas.microsoft.com/office/drawing/2018/hyperlinkcolor" val="tx"/>
                    </a:ext>
                  </a:extLst>
                </a:hlinkClick>
              </a:rPr>
              <a:t>*7</a:t>
            </a:r>
            <a:endParaRPr lang="en-GB" sz="1333" dirty="0">
              <a:solidFill>
                <a:schemeClr val="tx1"/>
              </a:solidFill>
            </a:endParaRPr>
          </a:p>
          <a:p>
            <a:pPr marL="457189" indent="-457189" algn="l">
              <a:buClr>
                <a:srgbClr val="FFC000"/>
              </a:buClr>
              <a:buFont typeface="Arial" panose="020B0604020202020204" pitchFamily="34" charset="0"/>
              <a:buChar char="•"/>
            </a:pPr>
            <a:r>
              <a:rPr lang="en-GB" sz="3200" dirty="0">
                <a:solidFill>
                  <a:schemeClr val="tx1"/>
                </a:solidFill>
              </a:rPr>
              <a:t>95,000 COVID positive patients cared for &amp; D/C </a:t>
            </a:r>
          </a:p>
          <a:p>
            <a:pPr marL="457189" indent="-457189" algn="l">
              <a:buClr>
                <a:srgbClr val="FFC000"/>
              </a:buClr>
              <a:buFont typeface="Arial" panose="020B0604020202020204" pitchFamily="34" charset="0"/>
              <a:buChar char="•"/>
            </a:pPr>
            <a:r>
              <a:rPr lang="en-GB" sz="3200" dirty="0">
                <a:solidFill>
                  <a:schemeClr val="tx1"/>
                </a:solidFill>
              </a:rPr>
              <a:t>Rapidly evolving knowledge base, inequalities persist</a:t>
            </a:r>
          </a:p>
          <a:p>
            <a:pPr marL="457189" indent="-457189" algn="l">
              <a:buClr>
                <a:srgbClr val="FFC000"/>
              </a:buClr>
              <a:buFont typeface="Arial" panose="020B0604020202020204" pitchFamily="34" charset="0"/>
              <a:buChar char="•"/>
            </a:pPr>
            <a:r>
              <a:rPr lang="en-GB" sz="3200" dirty="0">
                <a:solidFill>
                  <a:schemeClr val="tx1"/>
                </a:solidFill>
              </a:rPr>
              <a:t>Physical, psychological and social deconditioning</a:t>
            </a:r>
          </a:p>
          <a:p>
            <a:pPr marL="457189" indent="-457189" algn="l">
              <a:buClr>
                <a:srgbClr val="FFC000"/>
              </a:buClr>
              <a:buFont typeface="Arial" panose="020B0604020202020204" pitchFamily="34" charset="0"/>
              <a:buChar char="•"/>
            </a:pPr>
            <a:endParaRPr lang="en-GB" sz="3200" dirty="0">
              <a:solidFill>
                <a:schemeClr val="accent1">
                  <a:lumMod val="75000"/>
                </a:schemeClr>
              </a:solidFill>
            </a:endParaRPr>
          </a:p>
          <a:p>
            <a:pPr marL="457189" indent="-457189" algn="l">
              <a:buClr>
                <a:srgbClr val="FFC000"/>
              </a:buClr>
              <a:buFont typeface="Arial" panose="020B0604020202020204" pitchFamily="34" charset="0"/>
              <a:buChar char="•"/>
            </a:pPr>
            <a:endParaRPr lang="en-GB" sz="3200" dirty="0">
              <a:solidFill>
                <a:schemeClr val="accent1">
                  <a:lumMod val="75000"/>
                </a:schemeClr>
              </a:solidFill>
            </a:endParaRPr>
          </a:p>
          <a:p>
            <a:pPr marL="457189" indent="-457189" algn="l">
              <a:buClr>
                <a:srgbClr val="FFC000"/>
              </a:buClr>
              <a:buFont typeface="Arial" panose="020B0604020202020204" pitchFamily="34" charset="0"/>
              <a:buChar char="•"/>
            </a:pPr>
            <a:endParaRPr lang="en-GB" sz="3200" dirty="0">
              <a:solidFill>
                <a:schemeClr val="accent1">
                  <a:lumMod val="75000"/>
                </a:schemeClr>
              </a:solidFill>
            </a:endParaRPr>
          </a:p>
        </p:txBody>
      </p:sp>
      <p:pic>
        <p:nvPicPr>
          <p:cNvPr id="5122" name="Picture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786" t="16649" r="30753" b="37888"/>
          <a:stretch/>
        </p:blipFill>
        <p:spPr bwMode="auto">
          <a:xfrm>
            <a:off x="8400256" y="260649"/>
            <a:ext cx="3601077" cy="2525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defTabSz="1219170"/>
            <a:fld id="{828AB0F0-3555-475F-B33F-13A7DDEE91F3}" type="slidenum">
              <a:rPr lang="en-GB">
                <a:solidFill>
                  <a:prstClr val="white">
                    <a:tint val="75000"/>
                  </a:prstClr>
                </a:solidFill>
                <a:latin typeface="Calibri"/>
              </a:rPr>
              <a:pPr defTabSz="1219170"/>
              <a:t>14</a:t>
            </a:fld>
            <a:endParaRPr lang="en-GB">
              <a:solidFill>
                <a:prstClr val="white">
                  <a:tint val="75000"/>
                </a:prstClr>
              </a:solidFill>
              <a:latin typeface="Calibri"/>
            </a:endParaRPr>
          </a:p>
        </p:txBody>
      </p:sp>
    </p:spTree>
    <p:extLst>
      <p:ext uri="{BB962C8B-B14F-4D97-AF65-F5344CB8AC3E}">
        <p14:creationId xmlns:p14="http://schemas.microsoft.com/office/powerpoint/2010/main" val="2202094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39350" y="424450"/>
            <a:ext cx="7680853" cy="194843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a:endParaRPr>
          </a:p>
        </p:txBody>
      </p:sp>
      <p:sp>
        <p:nvSpPr>
          <p:cNvPr id="2" name="Title 1"/>
          <p:cNvSpPr>
            <a:spLocks noGrp="1"/>
          </p:cNvSpPr>
          <p:nvPr>
            <p:ph type="ctrTitle"/>
          </p:nvPr>
        </p:nvSpPr>
        <p:spPr>
          <a:xfrm>
            <a:off x="1103446" y="-75390"/>
            <a:ext cx="6893367" cy="2976331"/>
          </a:xfrm>
        </p:spPr>
        <p:txBody>
          <a:bodyPr>
            <a:normAutofit/>
          </a:bodyPr>
          <a:lstStyle/>
          <a:p>
            <a:pPr algn="l"/>
            <a:r>
              <a:rPr lang="en-GB" sz="4800" dirty="0"/>
              <a:t>Covid-19, deconditioning &amp; inpatient recovery</a:t>
            </a:r>
          </a:p>
        </p:txBody>
      </p:sp>
      <p:sp>
        <p:nvSpPr>
          <p:cNvPr id="5" name="Oval 4"/>
          <p:cNvSpPr/>
          <p:nvPr/>
        </p:nvSpPr>
        <p:spPr>
          <a:xfrm>
            <a:off x="10512491" y="5253204"/>
            <a:ext cx="1488843" cy="142532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a:endParaRPr>
          </a:p>
        </p:txBody>
      </p:sp>
      <p:sp>
        <p:nvSpPr>
          <p:cNvPr id="6" name="Subtitle 2"/>
          <p:cNvSpPr>
            <a:spLocks noGrp="1"/>
          </p:cNvSpPr>
          <p:nvPr>
            <p:ph type="subTitle" idx="1"/>
          </p:nvPr>
        </p:nvSpPr>
        <p:spPr>
          <a:xfrm>
            <a:off x="431371" y="2786340"/>
            <a:ext cx="10465163" cy="1752600"/>
          </a:xfrm>
        </p:spPr>
        <p:txBody>
          <a:bodyPr>
            <a:noAutofit/>
          </a:bodyPr>
          <a:lstStyle/>
          <a:p>
            <a:pPr marL="457189" indent="-457189" algn="l">
              <a:buClr>
                <a:srgbClr val="FFC000"/>
              </a:buClr>
              <a:buFont typeface="Arial" panose="020B0604020202020204" pitchFamily="34" charset="0"/>
              <a:buChar char="•"/>
            </a:pPr>
            <a:r>
              <a:rPr lang="en-GB" sz="3200" dirty="0">
                <a:solidFill>
                  <a:schemeClr val="tx1"/>
                </a:solidFill>
              </a:rPr>
              <a:t>PICS </a:t>
            </a:r>
            <a:r>
              <a:rPr lang="en-GB" sz="2133" dirty="0">
                <a:solidFill>
                  <a:schemeClr val="tx1"/>
                </a:solidFill>
              </a:rPr>
              <a:t>(present in 56% of patients at 12 months following prolonged ventilation)</a:t>
            </a:r>
          </a:p>
          <a:p>
            <a:pPr marL="457189" indent="-457189" algn="l">
              <a:buClr>
                <a:srgbClr val="FFC000"/>
              </a:buClr>
              <a:buFont typeface="Arial" panose="020B0604020202020204" pitchFamily="34" charset="0"/>
              <a:buChar char="•"/>
            </a:pPr>
            <a:r>
              <a:rPr lang="en-GB" sz="3200" dirty="0">
                <a:solidFill>
                  <a:schemeClr val="tx1"/>
                </a:solidFill>
              </a:rPr>
              <a:t>Respiratory and Pulmonary rehab support</a:t>
            </a:r>
          </a:p>
          <a:p>
            <a:pPr marL="457189" indent="-457189" algn="l">
              <a:buClr>
                <a:srgbClr val="FFC000"/>
              </a:buClr>
              <a:buFont typeface="Arial" panose="020B0604020202020204" pitchFamily="34" charset="0"/>
              <a:buChar char="•"/>
            </a:pPr>
            <a:r>
              <a:rPr lang="en-GB" sz="3200" dirty="0">
                <a:solidFill>
                  <a:schemeClr val="tx1"/>
                </a:solidFill>
              </a:rPr>
              <a:t>Dysphagia </a:t>
            </a:r>
            <a:r>
              <a:rPr lang="en-GB" sz="2133" dirty="0">
                <a:solidFill>
                  <a:schemeClr val="tx1"/>
                </a:solidFill>
              </a:rPr>
              <a:t>(Nutrition)</a:t>
            </a:r>
          </a:p>
          <a:p>
            <a:pPr marL="457189" indent="-457189" algn="l">
              <a:buClr>
                <a:srgbClr val="FFC000"/>
              </a:buClr>
              <a:buFont typeface="Arial" panose="020B0604020202020204" pitchFamily="34" charset="0"/>
              <a:buChar char="•"/>
            </a:pPr>
            <a:r>
              <a:rPr lang="en-GB" sz="3200" dirty="0">
                <a:solidFill>
                  <a:schemeClr val="tx1"/>
                </a:solidFill>
              </a:rPr>
              <a:t>Cardiology </a:t>
            </a:r>
          </a:p>
          <a:p>
            <a:pPr marL="457189" indent="-457189" algn="l">
              <a:buClr>
                <a:srgbClr val="FFC000"/>
              </a:buClr>
              <a:buFont typeface="Arial" panose="020B0604020202020204" pitchFamily="34" charset="0"/>
              <a:buChar char="•"/>
            </a:pPr>
            <a:r>
              <a:rPr lang="en-GB" sz="3200" b="1" u="sng" dirty="0">
                <a:solidFill>
                  <a:schemeClr val="tx1"/>
                </a:solidFill>
              </a:rPr>
              <a:t>Hospital-acquired muscle weakness</a:t>
            </a:r>
            <a:r>
              <a:rPr lang="en-GB" sz="3200" u="sng" dirty="0">
                <a:solidFill>
                  <a:schemeClr val="tx1"/>
                </a:solidFill>
              </a:rPr>
              <a:t> </a:t>
            </a:r>
            <a:r>
              <a:rPr lang="en-GB" sz="3200" dirty="0">
                <a:solidFill>
                  <a:schemeClr val="tx1"/>
                </a:solidFill>
              </a:rPr>
              <a:t>(and/or ICU-AW)</a:t>
            </a:r>
            <a:endParaRPr lang="en-GB" sz="4800" dirty="0">
              <a:solidFill>
                <a:schemeClr val="tx1"/>
              </a:solidFill>
            </a:endParaRPr>
          </a:p>
        </p:txBody>
      </p:sp>
      <p:pic>
        <p:nvPicPr>
          <p:cNvPr id="5122" name="Picture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786" t="16649" r="30753" b="37888"/>
          <a:stretch/>
        </p:blipFill>
        <p:spPr bwMode="auto">
          <a:xfrm>
            <a:off x="8400256" y="260649"/>
            <a:ext cx="3601077" cy="2525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defTabSz="1219170"/>
            <a:fld id="{828AB0F0-3555-475F-B33F-13A7DDEE91F3}" type="slidenum">
              <a:rPr lang="en-GB">
                <a:solidFill>
                  <a:prstClr val="white">
                    <a:tint val="75000"/>
                  </a:prstClr>
                </a:solidFill>
                <a:latin typeface="Calibri"/>
              </a:rPr>
              <a:pPr defTabSz="1219170"/>
              <a:t>15</a:t>
            </a:fld>
            <a:endParaRPr lang="en-GB">
              <a:solidFill>
                <a:prstClr val="white">
                  <a:tint val="75000"/>
                </a:prstClr>
              </a:solidFill>
              <a:latin typeface="Calibri"/>
            </a:endParaRPr>
          </a:p>
        </p:txBody>
      </p:sp>
    </p:spTree>
    <p:extLst>
      <p:ext uri="{BB962C8B-B14F-4D97-AF65-F5344CB8AC3E}">
        <p14:creationId xmlns:p14="http://schemas.microsoft.com/office/powerpoint/2010/main" val="2536105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39350" y="424450"/>
            <a:ext cx="7680853" cy="194843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a:endParaRPr>
          </a:p>
        </p:txBody>
      </p:sp>
      <p:sp>
        <p:nvSpPr>
          <p:cNvPr id="2" name="Title 1"/>
          <p:cNvSpPr>
            <a:spLocks noGrp="1"/>
          </p:cNvSpPr>
          <p:nvPr>
            <p:ph type="ctrTitle"/>
          </p:nvPr>
        </p:nvSpPr>
        <p:spPr>
          <a:xfrm>
            <a:off x="1103446" y="-75390"/>
            <a:ext cx="6893367" cy="2976331"/>
          </a:xfrm>
        </p:spPr>
        <p:txBody>
          <a:bodyPr>
            <a:normAutofit/>
          </a:bodyPr>
          <a:lstStyle/>
          <a:p>
            <a:pPr algn="l"/>
            <a:r>
              <a:rPr lang="en-GB" sz="4800" dirty="0"/>
              <a:t>Covid-19, deconditioning &amp; inpatient recovery</a:t>
            </a:r>
          </a:p>
        </p:txBody>
      </p:sp>
      <p:sp>
        <p:nvSpPr>
          <p:cNvPr id="5" name="Oval 4"/>
          <p:cNvSpPr/>
          <p:nvPr/>
        </p:nvSpPr>
        <p:spPr>
          <a:xfrm>
            <a:off x="10512491" y="5253204"/>
            <a:ext cx="1488843" cy="142532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a:endParaRPr>
          </a:p>
        </p:txBody>
      </p:sp>
      <p:sp>
        <p:nvSpPr>
          <p:cNvPr id="6" name="Subtitle 2"/>
          <p:cNvSpPr>
            <a:spLocks noGrp="1"/>
          </p:cNvSpPr>
          <p:nvPr>
            <p:ph type="subTitle" idx="1"/>
          </p:nvPr>
        </p:nvSpPr>
        <p:spPr>
          <a:xfrm>
            <a:off x="431371" y="2786340"/>
            <a:ext cx="10465163" cy="1752600"/>
          </a:xfrm>
        </p:spPr>
        <p:txBody>
          <a:bodyPr>
            <a:noAutofit/>
          </a:bodyPr>
          <a:lstStyle/>
          <a:p>
            <a:pPr marL="457189" indent="-457189" algn="l">
              <a:buClr>
                <a:srgbClr val="FFC000"/>
              </a:buClr>
              <a:buFont typeface="Arial" panose="020B0604020202020204" pitchFamily="34" charset="0"/>
              <a:buChar char="•"/>
            </a:pPr>
            <a:r>
              <a:rPr lang="en-GB" sz="3200" dirty="0">
                <a:solidFill>
                  <a:schemeClr val="tx1"/>
                </a:solidFill>
              </a:rPr>
              <a:t>Start PA from admission</a:t>
            </a:r>
          </a:p>
          <a:p>
            <a:pPr marL="457189" indent="-457189" algn="l">
              <a:buClr>
                <a:srgbClr val="FFC000"/>
              </a:buClr>
              <a:buFont typeface="Arial" panose="020B0604020202020204" pitchFamily="34" charset="0"/>
              <a:buChar char="•"/>
            </a:pPr>
            <a:r>
              <a:rPr lang="en-GB" sz="3200" dirty="0">
                <a:solidFill>
                  <a:schemeClr val="tx1"/>
                </a:solidFill>
              </a:rPr>
              <a:t>Recovery will be slow</a:t>
            </a:r>
          </a:p>
          <a:p>
            <a:pPr marL="457189" indent="-457189" algn="l">
              <a:buClr>
                <a:srgbClr val="FFC000"/>
              </a:buClr>
              <a:buFont typeface="Arial" panose="020B0604020202020204" pitchFamily="34" charset="0"/>
              <a:buChar char="•"/>
            </a:pPr>
            <a:r>
              <a:rPr lang="en-GB" sz="3200" dirty="0">
                <a:solidFill>
                  <a:schemeClr val="tx1"/>
                </a:solidFill>
              </a:rPr>
              <a:t>Multi-disciplinary / service </a:t>
            </a:r>
          </a:p>
          <a:p>
            <a:pPr marL="457189" indent="-457189" algn="l">
              <a:buClr>
                <a:srgbClr val="FFC000"/>
              </a:buClr>
              <a:buFont typeface="Arial" panose="020B0604020202020204" pitchFamily="34" charset="0"/>
              <a:buChar char="•"/>
            </a:pPr>
            <a:r>
              <a:rPr lang="en-GB" sz="3200" dirty="0">
                <a:solidFill>
                  <a:schemeClr val="tx1"/>
                </a:solidFill>
              </a:rPr>
              <a:t>Social Care involvement critical</a:t>
            </a:r>
          </a:p>
          <a:p>
            <a:pPr marL="457189" indent="-457189" algn="l">
              <a:buClr>
                <a:srgbClr val="FFC000"/>
              </a:buClr>
              <a:buFont typeface="Arial" panose="020B0604020202020204" pitchFamily="34" charset="0"/>
              <a:buChar char="•"/>
            </a:pPr>
            <a:r>
              <a:rPr lang="en-GB" sz="3200" dirty="0">
                <a:solidFill>
                  <a:schemeClr val="tx1"/>
                </a:solidFill>
              </a:rPr>
              <a:t>Greater involvement of tech and innovation</a:t>
            </a:r>
          </a:p>
          <a:p>
            <a:pPr marL="457189" indent="-457189" algn="l">
              <a:buClr>
                <a:srgbClr val="FFC000"/>
              </a:buClr>
              <a:buFont typeface="Arial" panose="020B0604020202020204" pitchFamily="34" charset="0"/>
              <a:buChar char="•"/>
            </a:pPr>
            <a:r>
              <a:rPr lang="en-GB" sz="3200" dirty="0">
                <a:solidFill>
                  <a:schemeClr val="tx1"/>
                </a:solidFill>
              </a:rPr>
              <a:t>BUT be wary of evolving knowledge base- FATIGUE</a:t>
            </a:r>
          </a:p>
          <a:p>
            <a:pPr marL="457189" indent="-457189" algn="l">
              <a:buClr>
                <a:srgbClr val="FFC000"/>
              </a:buClr>
              <a:buFont typeface="Arial" panose="020B0604020202020204" pitchFamily="34" charset="0"/>
              <a:buChar char="•"/>
            </a:pPr>
            <a:endParaRPr lang="en-GB" sz="4800" dirty="0"/>
          </a:p>
        </p:txBody>
      </p:sp>
      <p:pic>
        <p:nvPicPr>
          <p:cNvPr id="5122" name="Picture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786" t="16649" r="30753" b="37888"/>
          <a:stretch/>
        </p:blipFill>
        <p:spPr bwMode="auto">
          <a:xfrm>
            <a:off x="8400256" y="260649"/>
            <a:ext cx="3601077" cy="2525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defTabSz="1219170"/>
            <a:fld id="{828AB0F0-3555-475F-B33F-13A7DDEE91F3}" type="slidenum">
              <a:rPr lang="en-GB">
                <a:solidFill>
                  <a:prstClr val="white">
                    <a:tint val="75000"/>
                  </a:prstClr>
                </a:solidFill>
                <a:latin typeface="Calibri"/>
              </a:rPr>
              <a:pPr defTabSz="1219170"/>
              <a:t>16</a:t>
            </a:fld>
            <a:endParaRPr lang="en-GB">
              <a:solidFill>
                <a:prstClr val="white">
                  <a:tint val="75000"/>
                </a:prstClr>
              </a:solidFill>
              <a:latin typeface="Calibri"/>
            </a:endParaRPr>
          </a:p>
        </p:txBody>
      </p:sp>
    </p:spTree>
    <p:extLst>
      <p:ext uri="{BB962C8B-B14F-4D97-AF65-F5344CB8AC3E}">
        <p14:creationId xmlns:p14="http://schemas.microsoft.com/office/powerpoint/2010/main" val="3530037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39350" y="424450"/>
            <a:ext cx="7680853" cy="194843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a:endParaRPr>
          </a:p>
        </p:txBody>
      </p:sp>
      <p:sp>
        <p:nvSpPr>
          <p:cNvPr id="2" name="Title 1"/>
          <p:cNvSpPr>
            <a:spLocks noGrp="1"/>
          </p:cNvSpPr>
          <p:nvPr>
            <p:ph type="ctrTitle"/>
          </p:nvPr>
        </p:nvSpPr>
        <p:spPr>
          <a:xfrm>
            <a:off x="1103446" y="-75390"/>
            <a:ext cx="6893367" cy="2976331"/>
          </a:xfrm>
        </p:spPr>
        <p:txBody>
          <a:bodyPr>
            <a:normAutofit/>
          </a:bodyPr>
          <a:lstStyle/>
          <a:p>
            <a:pPr algn="l"/>
            <a:r>
              <a:rPr lang="en-GB" sz="4800" dirty="0"/>
              <a:t>Covid-19, when exercise may </a:t>
            </a:r>
            <a:r>
              <a:rPr lang="en-GB" sz="4800" b="1" i="1" u="sng" dirty="0"/>
              <a:t>not</a:t>
            </a:r>
            <a:r>
              <a:rPr lang="en-GB" sz="4800" dirty="0"/>
              <a:t> be the answer</a:t>
            </a:r>
          </a:p>
        </p:txBody>
      </p:sp>
      <p:sp>
        <p:nvSpPr>
          <p:cNvPr id="5" name="Oval 4"/>
          <p:cNvSpPr/>
          <p:nvPr/>
        </p:nvSpPr>
        <p:spPr>
          <a:xfrm>
            <a:off x="10512491" y="5253204"/>
            <a:ext cx="1488843" cy="142532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a:endParaRPr>
          </a:p>
        </p:txBody>
      </p:sp>
      <p:sp>
        <p:nvSpPr>
          <p:cNvPr id="6" name="Subtitle 2"/>
          <p:cNvSpPr>
            <a:spLocks noGrp="1"/>
          </p:cNvSpPr>
          <p:nvPr>
            <p:ph type="subTitle" idx="1"/>
          </p:nvPr>
        </p:nvSpPr>
        <p:spPr>
          <a:xfrm>
            <a:off x="1103445" y="3621021"/>
            <a:ext cx="12192000" cy="1248139"/>
          </a:xfrm>
        </p:spPr>
        <p:txBody>
          <a:bodyPr>
            <a:noAutofit/>
          </a:bodyPr>
          <a:lstStyle/>
          <a:p>
            <a:pPr algn="l">
              <a:buClr>
                <a:srgbClr val="FFC000"/>
              </a:buClr>
            </a:pPr>
            <a:r>
              <a:rPr lang="en-GB" b="1" dirty="0"/>
              <a:t>=&gt; </a:t>
            </a:r>
            <a:r>
              <a:rPr lang="en-GB" dirty="0"/>
              <a:t>Post-Viral Fatigue (PVF) </a:t>
            </a:r>
          </a:p>
          <a:p>
            <a:pPr algn="l">
              <a:buClr>
                <a:srgbClr val="FFC000"/>
              </a:buClr>
            </a:pPr>
            <a:r>
              <a:rPr lang="en-GB" b="1" dirty="0"/>
              <a:t>=&gt;</a:t>
            </a:r>
            <a:r>
              <a:rPr lang="en-GB" dirty="0"/>
              <a:t> PVF syndrome (PVFS)</a:t>
            </a:r>
          </a:p>
          <a:p>
            <a:pPr algn="l">
              <a:buClr>
                <a:srgbClr val="FFC000"/>
              </a:buClr>
            </a:pPr>
            <a:r>
              <a:rPr lang="en-GB" b="1" dirty="0"/>
              <a:t>=&gt;</a:t>
            </a:r>
            <a:r>
              <a:rPr lang="en-GB" dirty="0"/>
              <a:t> ME/CFS</a:t>
            </a:r>
          </a:p>
          <a:p>
            <a:pPr marL="457189" indent="-457189" algn="l">
              <a:buClr>
                <a:srgbClr val="FFC000"/>
              </a:buClr>
              <a:buFont typeface="Arial" panose="020B0604020202020204" pitchFamily="34" charset="0"/>
              <a:buChar char="•"/>
            </a:pPr>
            <a:endParaRPr lang="en-GB" sz="4800" dirty="0"/>
          </a:p>
        </p:txBody>
      </p:sp>
      <p:sp>
        <p:nvSpPr>
          <p:cNvPr id="3" name="Down Arrow 2"/>
          <p:cNvSpPr/>
          <p:nvPr/>
        </p:nvSpPr>
        <p:spPr>
          <a:xfrm>
            <a:off x="6864085" y="2948947"/>
            <a:ext cx="1248139" cy="352298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a:endParaRPr>
          </a:p>
        </p:txBody>
      </p:sp>
      <p:pic>
        <p:nvPicPr>
          <p:cNvPr id="6147" name="Picture 3">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597" t="19031" r="21720" b="41506"/>
          <a:stretch/>
        </p:blipFill>
        <p:spPr bwMode="auto">
          <a:xfrm>
            <a:off x="8950496" y="2636056"/>
            <a:ext cx="2972099" cy="162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20347406">
            <a:off x="603053" y="4036342"/>
            <a:ext cx="7776864" cy="748988"/>
          </a:xfrm>
          <a:prstGeom prst="rect">
            <a:avLst/>
          </a:prstGeom>
          <a:solidFill>
            <a:srgbClr val="FFC000"/>
          </a:solidFill>
        </p:spPr>
        <p:txBody>
          <a:bodyPr wrap="square" rtlCol="0">
            <a:spAutoFit/>
          </a:bodyPr>
          <a:lstStyle/>
          <a:p>
            <a:pPr algn="ctr" defTabSz="1219170"/>
            <a:r>
              <a:rPr lang="en-GB" sz="4267" b="1" dirty="0">
                <a:solidFill>
                  <a:srgbClr val="FF0000"/>
                </a:solidFill>
                <a:latin typeface="Calibri"/>
              </a:rPr>
              <a:t>Not due to deconditioning</a:t>
            </a:r>
          </a:p>
        </p:txBody>
      </p:sp>
      <p:sp>
        <p:nvSpPr>
          <p:cNvPr id="8" name="Slide Number Placeholder 7"/>
          <p:cNvSpPr>
            <a:spLocks noGrp="1"/>
          </p:cNvSpPr>
          <p:nvPr>
            <p:ph type="sldNum" sz="quarter" idx="12"/>
          </p:nvPr>
        </p:nvSpPr>
        <p:spPr/>
        <p:txBody>
          <a:bodyPr/>
          <a:lstStyle/>
          <a:p>
            <a:pPr defTabSz="1219170"/>
            <a:fld id="{828AB0F0-3555-475F-B33F-13A7DDEE91F3}" type="slidenum">
              <a:rPr lang="en-GB">
                <a:solidFill>
                  <a:prstClr val="white">
                    <a:tint val="75000"/>
                  </a:prstClr>
                </a:solidFill>
                <a:latin typeface="Calibri"/>
              </a:rPr>
              <a:pPr defTabSz="1219170"/>
              <a:t>17</a:t>
            </a:fld>
            <a:endParaRPr lang="en-GB">
              <a:solidFill>
                <a:prstClr val="white">
                  <a:tint val="75000"/>
                </a:prstClr>
              </a:solidFill>
              <a:latin typeface="Calibri"/>
            </a:endParaRPr>
          </a:p>
        </p:txBody>
      </p:sp>
    </p:spTree>
    <p:extLst>
      <p:ext uri="{BB962C8B-B14F-4D97-AF65-F5344CB8AC3E}">
        <p14:creationId xmlns:p14="http://schemas.microsoft.com/office/powerpoint/2010/main" val="287397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39350" y="424450"/>
            <a:ext cx="7680853" cy="194843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a:endParaRPr>
          </a:p>
        </p:txBody>
      </p:sp>
      <p:sp>
        <p:nvSpPr>
          <p:cNvPr id="2" name="Title 1"/>
          <p:cNvSpPr>
            <a:spLocks noGrp="1"/>
          </p:cNvSpPr>
          <p:nvPr>
            <p:ph type="ctrTitle"/>
          </p:nvPr>
        </p:nvSpPr>
        <p:spPr>
          <a:xfrm>
            <a:off x="1103446" y="-75390"/>
            <a:ext cx="6893367" cy="2976331"/>
          </a:xfrm>
        </p:spPr>
        <p:txBody>
          <a:bodyPr>
            <a:normAutofit/>
          </a:bodyPr>
          <a:lstStyle/>
          <a:p>
            <a:pPr algn="l"/>
            <a:r>
              <a:rPr lang="en-GB" sz="4800" dirty="0"/>
              <a:t>Covid-19, when exercise may </a:t>
            </a:r>
            <a:r>
              <a:rPr lang="en-GB" sz="4800" b="1" i="1" u="sng" dirty="0"/>
              <a:t>not</a:t>
            </a:r>
            <a:r>
              <a:rPr lang="en-GB" sz="4800" dirty="0"/>
              <a:t> be the answer</a:t>
            </a:r>
          </a:p>
        </p:txBody>
      </p:sp>
      <p:sp>
        <p:nvSpPr>
          <p:cNvPr id="5" name="Oval 4"/>
          <p:cNvSpPr/>
          <p:nvPr/>
        </p:nvSpPr>
        <p:spPr>
          <a:xfrm>
            <a:off x="10512491" y="5253204"/>
            <a:ext cx="1488843" cy="142532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a:endParaRPr>
          </a:p>
        </p:txBody>
      </p:sp>
      <p:sp>
        <p:nvSpPr>
          <p:cNvPr id="6" name="Subtitle 2"/>
          <p:cNvSpPr>
            <a:spLocks noGrp="1"/>
          </p:cNvSpPr>
          <p:nvPr>
            <p:ph type="subTitle" idx="1"/>
          </p:nvPr>
        </p:nvSpPr>
        <p:spPr>
          <a:xfrm>
            <a:off x="193652" y="2564904"/>
            <a:ext cx="12192000" cy="1248139"/>
          </a:xfrm>
        </p:spPr>
        <p:txBody>
          <a:bodyPr>
            <a:noAutofit/>
          </a:bodyPr>
          <a:lstStyle/>
          <a:p>
            <a:pPr algn="l">
              <a:buClr>
                <a:srgbClr val="FFC000"/>
              </a:buClr>
            </a:pPr>
            <a:r>
              <a:rPr lang="en-GB" dirty="0">
                <a:solidFill>
                  <a:schemeClr val="tx1"/>
                </a:solidFill>
              </a:rPr>
              <a:t>Management of PVF and PVFS:</a:t>
            </a:r>
          </a:p>
          <a:p>
            <a:pPr marL="609585" indent="-609585" algn="l">
              <a:buClr>
                <a:srgbClr val="FFC000"/>
              </a:buClr>
              <a:buFont typeface="Arial" panose="020B0604020202020204" pitchFamily="34" charset="0"/>
              <a:buChar char="•"/>
            </a:pPr>
            <a:r>
              <a:rPr lang="en-GB" dirty="0">
                <a:solidFill>
                  <a:schemeClr val="tx1"/>
                </a:solidFill>
              </a:rPr>
              <a:t>Rest!</a:t>
            </a:r>
          </a:p>
          <a:p>
            <a:pPr marL="609585" indent="-609585" algn="l">
              <a:buClr>
                <a:srgbClr val="FFC000"/>
              </a:buClr>
              <a:buFont typeface="Arial" panose="020B0604020202020204" pitchFamily="34" charset="0"/>
              <a:buChar char="•"/>
            </a:pPr>
            <a:r>
              <a:rPr lang="en-GB" dirty="0">
                <a:solidFill>
                  <a:schemeClr val="tx1"/>
                </a:solidFill>
              </a:rPr>
              <a:t>Symptom contingent pacing</a:t>
            </a:r>
          </a:p>
          <a:p>
            <a:pPr marL="609585" indent="-609585" algn="l">
              <a:buClr>
                <a:srgbClr val="FFC000"/>
              </a:buClr>
              <a:buFont typeface="Arial" panose="020B0604020202020204" pitchFamily="34" charset="0"/>
              <a:buChar char="•"/>
            </a:pPr>
            <a:r>
              <a:rPr lang="en-GB" dirty="0">
                <a:solidFill>
                  <a:schemeClr val="tx1"/>
                </a:solidFill>
              </a:rPr>
              <a:t>Conserve energy</a:t>
            </a:r>
          </a:p>
          <a:p>
            <a:pPr marL="609585" indent="-609585" algn="l">
              <a:buClr>
                <a:srgbClr val="FFC000"/>
              </a:buClr>
              <a:buFont typeface="Arial" panose="020B0604020202020204" pitchFamily="34" charset="0"/>
              <a:buChar char="•"/>
            </a:pPr>
            <a:r>
              <a:rPr lang="en-GB" dirty="0">
                <a:solidFill>
                  <a:schemeClr val="tx1"/>
                </a:solidFill>
              </a:rPr>
              <a:t>Nutrition and sleep</a:t>
            </a:r>
          </a:p>
          <a:p>
            <a:pPr marL="457189" indent="-457189" algn="l">
              <a:buClr>
                <a:srgbClr val="FFC000"/>
              </a:buClr>
              <a:buFont typeface="Arial" panose="020B0604020202020204" pitchFamily="34" charset="0"/>
              <a:buChar char="•"/>
            </a:pPr>
            <a:endParaRPr lang="en-GB" sz="4800" dirty="0"/>
          </a:p>
        </p:txBody>
      </p:sp>
      <p:sp>
        <p:nvSpPr>
          <p:cNvPr id="7" name="TextBox 6"/>
          <p:cNvSpPr txBox="1"/>
          <p:nvPr/>
        </p:nvSpPr>
        <p:spPr>
          <a:xfrm rot="20347406">
            <a:off x="180151" y="3967277"/>
            <a:ext cx="9005771" cy="748988"/>
          </a:xfrm>
          <a:prstGeom prst="rect">
            <a:avLst/>
          </a:prstGeom>
          <a:solidFill>
            <a:srgbClr val="FFC000"/>
          </a:solidFill>
        </p:spPr>
        <p:txBody>
          <a:bodyPr wrap="square" rtlCol="0">
            <a:spAutoFit/>
          </a:bodyPr>
          <a:lstStyle/>
          <a:p>
            <a:pPr algn="ctr" defTabSz="1219170"/>
            <a:r>
              <a:rPr lang="en-GB" sz="4267" b="1" dirty="0">
                <a:solidFill>
                  <a:srgbClr val="FF0000"/>
                </a:solidFill>
                <a:latin typeface="Calibri"/>
              </a:rPr>
              <a:t>Standard rehab can be detrimental</a:t>
            </a:r>
          </a:p>
        </p:txBody>
      </p:sp>
      <p:pic>
        <p:nvPicPr>
          <p:cNvPr id="7170"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286" t="13207" r="81357" b="67238"/>
          <a:stretch/>
        </p:blipFill>
        <p:spPr bwMode="auto">
          <a:xfrm>
            <a:off x="9989572" y="2567985"/>
            <a:ext cx="2008777" cy="1788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defTabSz="1219170"/>
            <a:fld id="{828AB0F0-3555-475F-B33F-13A7DDEE91F3}" type="slidenum">
              <a:rPr lang="en-GB">
                <a:solidFill>
                  <a:prstClr val="white">
                    <a:tint val="75000"/>
                  </a:prstClr>
                </a:solidFill>
                <a:latin typeface="Calibri"/>
              </a:rPr>
              <a:pPr defTabSz="1219170"/>
              <a:t>18</a:t>
            </a:fld>
            <a:endParaRPr lang="en-GB">
              <a:solidFill>
                <a:prstClr val="white">
                  <a:tint val="75000"/>
                </a:prstClr>
              </a:solidFill>
              <a:latin typeface="Calibri"/>
            </a:endParaRPr>
          </a:p>
        </p:txBody>
      </p:sp>
    </p:spTree>
    <p:extLst>
      <p:ext uri="{BB962C8B-B14F-4D97-AF65-F5344CB8AC3E}">
        <p14:creationId xmlns:p14="http://schemas.microsoft.com/office/powerpoint/2010/main" val="124793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3702" y="212321"/>
            <a:ext cx="7680853" cy="194843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a:endParaRPr>
          </a:p>
        </p:txBody>
      </p:sp>
      <p:sp>
        <p:nvSpPr>
          <p:cNvPr id="2" name="Title 1"/>
          <p:cNvSpPr>
            <a:spLocks noGrp="1"/>
          </p:cNvSpPr>
          <p:nvPr>
            <p:ph type="ctrTitle"/>
          </p:nvPr>
        </p:nvSpPr>
        <p:spPr>
          <a:xfrm>
            <a:off x="1018858" y="-301630"/>
            <a:ext cx="6893367" cy="2976331"/>
          </a:xfrm>
        </p:spPr>
        <p:txBody>
          <a:bodyPr>
            <a:normAutofit/>
          </a:bodyPr>
          <a:lstStyle/>
          <a:p>
            <a:pPr algn="l"/>
            <a:r>
              <a:rPr lang="en-GB" dirty="0"/>
              <a:t>Summary</a:t>
            </a:r>
          </a:p>
        </p:txBody>
      </p:sp>
      <p:sp>
        <p:nvSpPr>
          <p:cNvPr id="5" name="Oval 4"/>
          <p:cNvSpPr/>
          <p:nvPr/>
        </p:nvSpPr>
        <p:spPr>
          <a:xfrm>
            <a:off x="10512491" y="5253204"/>
            <a:ext cx="1488843" cy="142532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a:endParaRPr>
          </a:p>
        </p:txBody>
      </p:sp>
      <p:sp>
        <p:nvSpPr>
          <p:cNvPr id="6" name="Subtitle 2"/>
          <p:cNvSpPr>
            <a:spLocks noGrp="1"/>
          </p:cNvSpPr>
          <p:nvPr>
            <p:ph type="subTitle" idx="1"/>
          </p:nvPr>
        </p:nvSpPr>
        <p:spPr>
          <a:xfrm>
            <a:off x="8672" y="2288127"/>
            <a:ext cx="12192000" cy="1248139"/>
          </a:xfrm>
        </p:spPr>
        <p:txBody>
          <a:bodyPr>
            <a:noAutofit/>
          </a:bodyPr>
          <a:lstStyle/>
          <a:p>
            <a:pPr marL="609585" indent="-609585" algn="l">
              <a:buClr>
                <a:srgbClr val="FFC000"/>
              </a:buClr>
              <a:buFont typeface="Arial" panose="020B0604020202020204" pitchFamily="34" charset="0"/>
              <a:buChar char="•"/>
            </a:pPr>
            <a:r>
              <a:rPr lang="en-GB" dirty="0">
                <a:solidFill>
                  <a:schemeClr val="tx1"/>
                </a:solidFill>
              </a:rPr>
              <a:t>Lockdown has exaggerated previous PA habits</a:t>
            </a:r>
          </a:p>
          <a:p>
            <a:pPr marL="609585" indent="-609585" algn="l">
              <a:buClr>
                <a:srgbClr val="FFC000"/>
              </a:buClr>
              <a:buFont typeface="Arial" panose="020B0604020202020204" pitchFamily="34" charset="0"/>
              <a:buChar char="•"/>
            </a:pPr>
            <a:r>
              <a:rPr lang="en-GB" dirty="0">
                <a:solidFill>
                  <a:schemeClr val="tx1"/>
                </a:solidFill>
              </a:rPr>
              <a:t>COVID-19 exaggerates potential for deconditioning</a:t>
            </a:r>
          </a:p>
          <a:p>
            <a:pPr marL="609585" indent="-609585" algn="l">
              <a:buClr>
                <a:srgbClr val="FFC000"/>
              </a:buClr>
              <a:buFont typeface="Arial" panose="020B0604020202020204" pitchFamily="34" charset="0"/>
              <a:buChar char="•"/>
            </a:pPr>
            <a:r>
              <a:rPr lang="en-GB" dirty="0">
                <a:solidFill>
                  <a:schemeClr val="tx1"/>
                </a:solidFill>
              </a:rPr>
              <a:t>Standard rehab model may not apply                         - </a:t>
            </a:r>
            <a:r>
              <a:rPr lang="en-GB" b="1" u="sng" dirty="0">
                <a:solidFill>
                  <a:schemeClr val="tx1"/>
                </a:solidFill>
              </a:rPr>
              <a:t>THINK PVF</a:t>
            </a:r>
            <a:r>
              <a:rPr lang="en-GB" b="1" dirty="0">
                <a:solidFill>
                  <a:schemeClr val="tx1"/>
                </a:solidFill>
              </a:rPr>
              <a:t>!</a:t>
            </a:r>
          </a:p>
          <a:p>
            <a:pPr marL="609585" indent="-609585" algn="l">
              <a:buClr>
                <a:srgbClr val="FFC000"/>
              </a:buClr>
              <a:buFont typeface="Arial" panose="020B0604020202020204" pitchFamily="34" charset="0"/>
              <a:buChar char="•"/>
            </a:pPr>
            <a:r>
              <a:rPr lang="en-GB" b="1" dirty="0">
                <a:solidFill>
                  <a:schemeClr val="tx1"/>
                </a:solidFill>
              </a:rPr>
              <a:t>Support workers are the ultimate patient advocate- speak up!</a:t>
            </a:r>
          </a:p>
          <a:p>
            <a:pPr marL="457189" indent="-457189" algn="l">
              <a:buClr>
                <a:srgbClr val="FFC000"/>
              </a:buClr>
              <a:buFont typeface="Arial" panose="020B0604020202020204" pitchFamily="34" charset="0"/>
              <a:buChar char="•"/>
            </a:pPr>
            <a:endParaRPr lang="en-GB" sz="4800" dirty="0"/>
          </a:p>
        </p:txBody>
      </p:sp>
      <p:pic>
        <p:nvPicPr>
          <p:cNvPr id="7170"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286" t="13207" r="81357" b="67238"/>
          <a:stretch/>
        </p:blipFill>
        <p:spPr bwMode="auto">
          <a:xfrm>
            <a:off x="9992557" y="245221"/>
            <a:ext cx="2008777" cy="1788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defTabSz="1219170"/>
            <a:fld id="{828AB0F0-3555-475F-B33F-13A7DDEE91F3}" type="slidenum">
              <a:rPr lang="en-GB">
                <a:solidFill>
                  <a:prstClr val="white">
                    <a:tint val="75000"/>
                  </a:prstClr>
                </a:solidFill>
                <a:latin typeface="Calibri"/>
              </a:rPr>
              <a:pPr defTabSz="1219170"/>
              <a:t>19</a:t>
            </a:fld>
            <a:endParaRPr lang="en-GB">
              <a:solidFill>
                <a:prstClr val="white">
                  <a:tint val="75000"/>
                </a:prstClr>
              </a:solidFill>
              <a:latin typeface="Calibri"/>
            </a:endParaRPr>
          </a:p>
        </p:txBody>
      </p:sp>
    </p:spTree>
    <p:extLst>
      <p:ext uri="{BB962C8B-B14F-4D97-AF65-F5344CB8AC3E}">
        <p14:creationId xmlns:p14="http://schemas.microsoft.com/office/powerpoint/2010/main" val="1703275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7824" y="273859"/>
            <a:ext cx="2127135" cy="2127135"/>
          </a:xfrm>
          <a:prstGeom prst="rect">
            <a:avLst/>
          </a:prstGeom>
        </p:spPr>
      </p:pic>
      <p:sp>
        <p:nvSpPr>
          <p:cNvPr id="3" name="TextBox 2"/>
          <p:cNvSpPr txBox="1"/>
          <p:nvPr/>
        </p:nvSpPr>
        <p:spPr>
          <a:xfrm>
            <a:off x="731520" y="615142"/>
            <a:ext cx="8495607" cy="532453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3200" spc="-1" dirty="0">
                <a:solidFill>
                  <a:srgbClr val="F8A60D"/>
                </a:solidFill>
                <a:latin typeface="Arial Rounded MT Bold" panose="020F0704030504030204" pitchFamily="34" charset="0"/>
              </a:rPr>
              <a:t>Housekeeping</a:t>
            </a:r>
          </a:p>
          <a:p>
            <a:endParaRPr lang="en-GB" dirty="0"/>
          </a:p>
          <a:p>
            <a:r>
              <a:rPr lang="en-GB" sz="1600" spc="-1" dirty="0">
                <a:solidFill>
                  <a:srgbClr val="F8A60D"/>
                </a:solidFill>
                <a:latin typeface="Arial Rounded MT Bold" panose="020F0704030504030204" pitchFamily="34" charset="0"/>
              </a:rPr>
              <a:t>Microphones to </a:t>
            </a:r>
            <a:r>
              <a:rPr lang="en-GB" sz="1600" spc="-1" dirty="0" smtClean="0">
                <a:solidFill>
                  <a:srgbClr val="F8A60D"/>
                </a:solidFill>
                <a:latin typeface="Arial Rounded MT Bold" panose="020F0704030504030204" pitchFamily="34" charset="0"/>
              </a:rPr>
              <a:t>mute</a:t>
            </a:r>
          </a:p>
          <a:p>
            <a:endParaRPr lang="en-GB" sz="1600" spc="-1" dirty="0">
              <a:solidFill>
                <a:srgbClr val="F8A60D"/>
              </a:solidFill>
              <a:latin typeface="Arial Rounded MT Bold" panose="020F0704030504030204" pitchFamily="34" charset="0"/>
            </a:endParaRPr>
          </a:p>
          <a:p>
            <a:r>
              <a:rPr lang="en-GB" sz="1600" spc="-1" dirty="0" smtClean="0">
                <a:solidFill>
                  <a:srgbClr val="F8A60D"/>
                </a:solidFill>
                <a:latin typeface="Arial Rounded MT Bold" panose="020F0704030504030204" pitchFamily="34" charset="0"/>
              </a:rPr>
              <a:t>Use the chat room to introduce yourself and also pose questions</a:t>
            </a:r>
            <a:endParaRPr lang="en-GB" sz="1600" spc="-1" dirty="0">
              <a:solidFill>
                <a:srgbClr val="F8A60D"/>
              </a:solidFill>
              <a:latin typeface="Arial Rounded MT Bold" panose="020F0704030504030204" pitchFamily="34" charset="0"/>
            </a:endParaRPr>
          </a:p>
          <a:p>
            <a:endParaRPr lang="en-GB" sz="1600" spc="-1" dirty="0">
              <a:solidFill>
                <a:srgbClr val="F8A60D"/>
              </a:solidFill>
              <a:latin typeface="Arial Rounded MT Bold" panose="020F0704030504030204" pitchFamily="34" charset="0"/>
            </a:endParaRPr>
          </a:p>
          <a:p>
            <a:r>
              <a:rPr lang="en-GB" sz="1600" spc="-1" dirty="0">
                <a:solidFill>
                  <a:srgbClr val="F8A60D"/>
                </a:solidFill>
                <a:latin typeface="Arial Rounded MT Bold" panose="020F0704030504030204" pitchFamily="34" charset="0"/>
              </a:rPr>
              <a:t>This event is being recorded and will be shared on the South Central web </a:t>
            </a:r>
            <a:r>
              <a:rPr lang="en-GB" sz="1600" spc="-1" dirty="0" smtClean="0">
                <a:solidFill>
                  <a:srgbClr val="F8A60D"/>
                </a:solidFill>
                <a:latin typeface="Arial Rounded MT Bold" panose="020F0704030504030204" pitchFamily="34" charset="0"/>
              </a:rPr>
              <a:t>page </a:t>
            </a:r>
            <a:r>
              <a:rPr lang="en-GB" sz="1600" spc="-1" dirty="0">
                <a:solidFill>
                  <a:srgbClr val="F8A60D"/>
                </a:solidFill>
                <a:latin typeface="Arial Rounded MT Bold" panose="020F0704030504030204" pitchFamily="34" charset="0"/>
              </a:rPr>
              <a:t>after the event and emailed to you via Eventbrite. </a:t>
            </a:r>
            <a:r>
              <a:rPr lang="en-GB" sz="1600" spc="-1" dirty="0">
                <a:solidFill>
                  <a:srgbClr val="F8A60D"/>
                </a:solidFill>
                <a:latin typeface="Arial Rounded MT Bold" panose="020F0704030504030204" pitchFamily="34" charset="0"/>
              </a:rPr>
              <a:t>It is also being streamed live via the CSP South Central Facebook group so that you can play it </a:t>
            </a:r>
            <a:r>
              <a:rPr lang="en-GB" sz="1600" spc="-1" dirty="0">
                <a:solidFill>
                  <a:srgbClr val="F8A60D"/>
                </a:solidFill>
                <a:latin typeface="Arial Rounded MT Bold" panose="020F0704030504030204" pitchFamily="34" charset="0"/>
              </a:rPr>
              <a:t>back later </a:t>
            </a:r>
            <a:r>
              <a:rPr lang="en-GB" sz="1600" spc="-1" dirty="0">
                <a:latin typeface="Arial Rounded MT Bold" panose="020F0704030504030204" pitchFamily="34" charset="0"/>
                <a:hlinkClick r:id="rId3"/>
              </a:rPr>
              <a:t>https://www.facebook.com/groups/590057697797178</a:t>
            </a:r>
            <a:r>
              <a:rPr lang="en-GB" sz="1600" spc="-1" dirty="0">
                <a:latin typeface="Arial Rounded MT Bold" panose="020F0704030504030204" pitchFamily="34" charset="0"/>
                <a:hlinkClick r:id="rId3"/>
              </a:rPr>
              <a:t>/</a:t>
            </a:r>
            <a:r>
              <a:rPr lang="en-GB" sz="1600" spc="-1" dirty="0">
                <a:latin typeface="Arial Rounded MT Bold" panose="020F0704030504030204" pitchFamily="34" charset="0"/>
              </a:rPr>
              <a:t>  </a:t>
            </a:r>
            <a:endParaRPr lang="en-GB" sz="1600" spc="-1" dirty="0">
              <a:latin typeface="Arial Rounded MT Bold" panose="020F0704030504030204" pitchFamily="34" charset="0"/>
            </a:endParaRPr>
          </a:p>
          <a:p>
            <a:endParaRPr lang="en-GB" sz="1600" spc="-1" dirty="0">
              <a:solidFill>
                <a:srgbClr val="F8A60D"/>
              </a:solidFill>
              <a:latin typeface="Arial Rounded MT Bold" panose="020F0704030504030204" pitchFamily="34" charset="0"/>
            </a:endParaRPr>
          </a:p>
          <a:p>
            <a:r>
              <a:rPr lang="en-GB" sz="1600" spc="-1" dirty="0" smtClean="0">
                <a:solidFill>
                  <a:srgbClr val="F8A60D"/>
                </a:solidFill>
                <a:latin typeface="Arial Rounded MT Bold" panose="020F0704030504030204" pitchFamily="34" charset="0"/>
              </a:rPr>
              <a:t>Non </a:t>
            </a:r>
            <a:r>
              <a:rPr lang="en-GB" sz="1600" spc="-1" dirty="0">
                <a:solidFill>
                  <a:srgbClr val="F8A60D"/>
                </a:solidFill>
                <a:latin typeface="Arial Rounded MT Bold" panose="020F0704030504030204" pitchFamily="34" charset="0"/>
              </a:rPr>
              <a:t>CSP Members please confirm you are happy to receive emails from us after the event by messaging Mindy </a:t>
            </a:r>
            <a:r>
              <a:rPr lang="en-GB" sz="1600" spc="-1" dirty="0">
                <a:solidFill>
                  <a:srgbClr val="F8A60D"/>
                </a:solidFill>
                <a:latin typeface="Arial Rounded MT Bold" panose="020F0704030504030204" pitchFamily="34" charset="0"/>
                <a:hlinkClick r:id="rId4"/>
              </a:rPr>
              <a:t>dallowaym@csp.org.uk</a:t>
            </a:r>
            <a:r>
              <a:rPr lang="en-GB" sz="1600" spc="-1" dirty="0">
                <a:solidFill>
                  <a:srgbClr val="F8A60D"/>
                </a:solidFill>
                <a:latin typeface="Arial Rounded MT Bold" panose="020F0704030504030204" pitchFamily="34" charset="0"/>
              </a:rPr>
              <a:t> (full details on joining the CSP will feature in tonight’s presentation and shared in the chat room)</a:t>
            </a:r>
          </a:p>
          <a:p>
            <a:endParaRPr lang="en-GB" sz="1600" spc="-1" dirty="0">
              <a:solidFill>
                <a:srgbClr val="F8A60D"/>
              </a:solidFill>
              <a:latin typeface="Arial Rounded MT Bold" panose="020F0704030504030204" pitchFamily="34" charset="0"/>
            </a:endParaRPr>
          </a:p>
          <a:p>
            <a:r>
              <a:rPr lang="en-GB" sz="1600" spc="-1" dirty="0">
                <a:solidFill>
                  <a:srgbClr val="F8A60D"/>
                </a:solidFill>
                <a:latin typeface="Arial Rounded MT Bold" panose="020F0704030504030204" pitchFamily="34" charset="0"/>
              </a:rPr>
              <a:t>An anonymised transcript of the chat room will be shared on the South Central web page</a:t>
            </a:r>
          </a:p>
          <a:p>
            <a:endParaRPr lang="en-GB" sz="1600" spc="-1" dirty="0">
              <a:solidFill>
                <a:srgbClr val="F8A60D"/>
              </a:solidFill>
              <a:latin typeface="Arial Rounded MT Bold" panose="020F0704030504030204" pitchFamily="34" charset="0"/>
            </a:endParaRPr>
          </a:p>
          <a:p>
            <a:r>
              <a:rPr lang="en-GB" sz="1600" spc="-1" dirty="0">
                <a:solidFill>
                  <a:srgbClr val="F8A60D"/>
                </a:solidFill>
                <a:latin typeface="Arial Rounded MT Bold" panose="020F0704030504030204" pitchFamily="34" charset="0"/>
              </a:rPr>
              <a:t>Feel free to tweet #</a:t>
            </a:r>
            <a:r>
              <a:rPr lang="en-GB" sz="1600" spc="-1" dirty="0" err="1">
                <a:solidFill>
                  <a:srgbClr val="F8A60D"/>
                </a:solidFill>
                <a:latin typeface="Arial Rounded MT Bold" panose="020F0704030504030204" pitchFamily="34" charset="0"/>
              </a:rPr>
              <a:t>SupportWorkersMatter</a:t>
            </a:r>
            <a:r>
              <a:rPr lang="en-GB" sz="1600" spc="-1" dirty="0">
                <a:solidFill>
                  <a:srgbClr val="F8A60D"/>
                </a:solidFill>
                <a:latin typeface="Arial Rounded MT Bold" panose="020F0704030504030204" pitchFamily="34" charset="0"/>
              </a:rPr>
              <a:t> and @</a:t>
            </a:r>
            <a:r>
              <a:rPr lang="en-GB" sz="1600" spc="-1" dirty="0" err="1">
                <a:solidFill>
                  <a:srgbClr val="F8A60D"/>
                </a:solidFill>
                <a:latin typeface="Arial Rounded MT Bold" panose="020F0704030504030204" pitchFamily="34" charset="0"/>
              </a:rPr>
              <a:t>cspsouthcentral</a:t>
            </a:r>
            <a:r>
              <a:rPr lang="en-GB" sz="1600" spc="-1" dirty="0">
                <a:solidFill>
                  <a:srgbClr val="F8A60D"/>
                </a:solidFill>
                <a:latin typeface="Arial Rounded MT Bold" panose="020F0704030504030204" pitchFamily="34" charset="0"/>
              </a:rPr>
              <a:t> </a:t>
            </a:r>
          </a:p>
          <a:p>
            <a:endParaRPr lang="en-GB" dirty="0"/>
          </a:p>
        </p:txBody>
      </p:sp>
    </p:spTree>
    <p:extLst>
      <p:ext uri="{BB962C8B-B14F-4D97-AF65-F5344CB8AC3E}">
        <p14:creationId xmlns:p14="http://schemas.microsoft.com/office/powerpoint/2010/main" val="3757714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39350" y="424450"/>
            <a:ext cx="7680853" cy="194843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a:endParaRPr>
          </a:p>
        </p:txBody>
      </p:sp>
      <p:sp>
        <p:nvSpPr>
          <p:cNvPr id="2" name="Title 1"/>
          <p:cNvSpPr>
            <a:spLocks noGrp="1"/>
          </p:cNvSpPr>
          <p:nvPr>
            <p:ph type="ctrTitle"/>
          </p:nvPr>
        </p:nvSpPr>
        <p:spPr>
          <a:xfrm>
            <a:off x="1103446" y="-75390"/>
            <a:ext cx="6893367" cy="2976331"/>
          </a:xfrm>
        </p:spPr>
        <p:txBody>
          <a:bodyPr>
            <a:normAutofit/>
          </a:bodyPr>
          <a:lstStyle/>
          <a:p>
            <a:pPr algn="l"/>
            <a:r>
              <a:rPr lang="en-GB" dirty="0"/>
              <a:t>Thank you</a:t>
            </a:r>
          </a:p>
        </p:txBody>
      </p:sp>
      <p:sp>
        <p:nvSpPr>
          <p:cNvPr id="5" name="Oval 4"/>
          <p:cNvSpPr/>
          <p:nvPr/>
        </p:nvSpPr>
        <p:spPr>
          <a:xfrm>
            <a:off x="10512491" y="5253204"/>
            <a:ext cx="1488843" cy="142532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a:endParaRPr>
          </a:p>
        </p:txBody>
      </p:sp>
      <p:sp>
        <p:nvSpPr>
          <p:cNvPr id="3" name="Slide Number Placeholder 2"/>
          <p:cNvSpPr>
            <a:spLocks noGrp="1"/>
          </p:cNvSpPr>
          <p:nvPr>
            <p:ph type="sldNum" sz="quarter" idx="12"/>
          </p:nvPr>
        </p:nvSpPr>
        <p:spPr/>
        <p:txBody>
          <a:bodyPr/>
          <a:lstStyle/>
          <a:p>
            <a:pPr defTabSz="1219170"/>
            <a:fld id="{828AB0F0-3555-475F-B33F-13A7DDEE91F3}" type="slidenum">
              <a:rPr lang="en-GB">
                <a:solidFill>
                  <a:prstClr val="white">
                    <a:tint val="75000"/>
                  </a:prstClr>
                </a:solidFill>
                <a:latin typeface="Calibri"/>
              </a:rPr>
              <a:pPr defTabSz="1219170"/>
              <a:t>20</a:t>
            </a:fld>
            <a:endParaRPr lang="en-GB">
              <a:solidFill>
                <a:prstClr val="white">
                  <a:tint val="75000"/>
                </a:prstClr>
              </a:solidFill>
              <a:latin typeface="Calibri"/>
            </a:endParaRPr>
          </a:p>
        </p:txBody>
      </p:sp>
      <p:sp>
        <p:nvSpPr>
          <p:cNvPr id="6" name="TextBox 5">
            <a:extLst>
              <a:ext uri="{FF2B5EF4-FFF2-40B4-BE49-F238E27FC236}">
                <a16:creationId xmlns:a16="http://schemas.microsoft.com/office/drawing/2014/main" id="{E52AB372-C393-452B-AC74-DFE1798C1E22}"/>
              </a:ext>
            </a:extLst>
          </p:cNvPr>
          <p:cNvSpPr txBox="1"/>
          <p:nvPr/>
        </p:nvSpPr>
        <p:spPr>
          <a:xfrm>
            <a:off x="0" y="6372862"/>
            <a:ext cx="2844800" cy="461665"/>
          </a:xfrm>
          <a:prstGeom prst="rect">
            <a:avLst/>
          </a:prstGeom>
          <a:noFill/>
        </p:spPr>
        <p:txBody>
          <a:bodyPr wrap="square" rtlCol="0">
            <a:spAutoFit/>
          </a:bodyPr>
          <a:lstStyle/>
          <a:p>
            <a:pPr defTabSz="1219170"/>
            <a:r>
              <a:rPr lang="en-GB" sz="2400" dirty="0">
                <a:solidFill>
                  <a:prstClr val="white"/>
                </a:solidFill>
                <a:latin typeface="Calibri"/>
              </a:rPr>
              <a:t>@HealthPhysio</a:t>
            </a:r>
          </a:p>
        </p:txBody>
      </p:sp>
    </p:spTree>
    <p:extLst>
      <p:ext uri="{BB962C8B-B14F-4D97-AF65-F5344CB8AC3E}">
        <p14:creationId xmlns:p14="http://schemas.microsoft.com/office/powerpoint/2010/main" val="2914658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289" y="765175"/>
            <a:ext cx="8353425" cy="2128838"/>
          </a:xfrm>
        </p:spPr>
        <p:txBody>
          <a:bodyPr/>
          <a:lstStyle/>
          <a:p>
            <a:pPr algn="ctr">
              <a:defRPr/>
            </a:pPr>
            <a:r>
              <a:rPr lang="en-GB" sz="3600" b="1" dirty="0">
                <a:latin typeface="+mn-lt"/>
                <a:cs typeface="Arial" pitchFamily="34" charset="0"/>
              </a:rPr>
              <a:t>Rob Minter</a:t>
            </a:r>
            <a:br>
              <a:rPr lang="en-GB" sz="3600" b="1" dirty="0">
                <a:latin typeface="+mn-lt"/>
                <a:cs typeface="Arial" pitchFamily="34" charset="0"/>
              </a:rPr>
            </a:br>
            <a:r>
              <a:rPr lang="en-GB" sz="3600" b="1" dirty="0">
                <a:latin typeface="+mn-lt"/>
                <a:cs typeface="Arial" pitchFamily="34" charset="0"/>
              </a:rPr>
              <a:t/>
            </a:r>
            <a:br>
              <a:rPr lang="en-GB" sz="3600" b="1" dirty="0">
                <a:latin typeface="+mn-lt"/>
                <a:cs typeface="Arial" pitchFamily="34" charset="0"/>
              </a:rPr>
            </a:br>
            <a:r>
              <a:rPr lang="en-GB" sz="3200" b="1" dirty="0">
                <a:latin typeface="+mn-lt"/>
                <a:cs typeface="Arial" pitchFamily="34" charset="0"/>
              </a:rPr>
              <a:t>Physiotherapy Assistant, </a:t>
            </a:r>
            <a:br>
              <a:rPr lang="en-GB" sz="3200" b="1" dirty="0">
                <a:latin typeface="+mn-lt"/>
                <a:cs typeface="Arial" pitchFamily="34" charset="0"/>
              </a:rPr>
            </a:br>
            <a:r>
              <a:rPr lang="en-GB" sz="3200" b="1" dirty="0">
                <a:latin typeface="+mn-lt"/>
                <a:cs typeface="Arial" pitchFamily="34" charset="0"/>
              </a:rPr>
              <a:t>CSP Associate Member,</a:t>
            </a:r>
            <a:br>
              <a:rPr lang="en-GB" sz="3200" b="1" dirty="0">
                <a:latin typeface="+mn-lt"/>
                <a:cs typeface="Arial" pitchFamily="34" charset="0"/>
              </a:rPr>
            </a:br>
            <a:r>
              <a:rPr lang="en-GB" sz="3200" b="1" dirty="0">
                <a:latin typeface="+mn-lt"/>
                <a:cs typeface="Arial" pitchFamily="34" charset="0"/>
              </a:rPr>
              <a:t>Support worker reference group representative.</a:t>
            </a:r>
            <a:br>
              <a:rPr lang="en-GB" sz="3200" b="1" dirty="0">
                <a:latin typeface="+mn-lt"/>
                <a:cs typeface="Arial" pitchFamily="34" charset="0"/>
              </a:rPr>
            </a:br>
            <a:r>
              <a:rPr lang="en-GB" sz="3200" b="1" dirty="0">
                <a:latin typeface="+mn-lt"/>
                <a:cs typeface="Arial" pitchFamily="34" charset="0"/>
              </a:rPr>
              <a:t/>
            </a:r>
            <a:br>
              <a:rPr lang="en-GB" sz="3200" b="1" dirty="0">
                <a:latin typeface="+mn-lt"/>
                <a:cs typeface="Arial" pitchFamily="34" charset="0"/>
              </a:rPr>
            </a:br>
            <a:endParaRPr lang="en-GB" sz="2800" b="1" dirty="0">
              <a:latin typeface="+mn-lt"/>
              <a:cs typeface="Arial" pitchFamily="34" charset="0"/>
            </a:endParaRPr>
          </a:p>
        </p:txBody>
      </p:sp>
      <p:sp>
        <p:nvSpPr>
          <p:cNvPr id="2051" name="Content Placeholder 2"/>
          <p:cNvSpPr>
            <a:spLocks noGrp="1"/>
          </p:cNvSpPr>
          <p:nvPr>
            <p:ph idx="1"/>
          </p:nvPr>
        </p:nvSpPr>
        <p:spPr>
          <a:xfrm>
            <a:off x="2135188" y="2997200"/>
            <a:ext cx="7886700" cy="2808288"/>
          </a:xfrm>
        </p:spPr>
        <p:txBody>
          <a:bodyPr/>
          <a:lstStyle/>
          <a:p>
            <a:pPr marL="0" indent="0" algn="ctr">
              <a:buNone/>
            </a:pPr>
            <a:endParaRPr lang="en-GB" altLang="en-US" smtClean="0"/>
          </a:p>
          <a:p>
            <a:pPr marL="0" indent="0" algn="ctr">
              <a:buNone/>
            </a:pPr>
            <a:endParaRPr lang="en-GB" altLang="en-US" smtClean="0"/>
          </a:p>
          <a:p>
            <a:pPr marL="0" indent="0" algn="ctr">
              <a:buNone/>
            </a:pPr>
            <a:r>
              <a:rPr lang="en-GB" altLang="en-US" smtClean="0"/>
              <a:t>Foundation Degree (FdSc) Level 5 Professional Practice in Health and Social Care Apprenticeship.</a:t>
            </a:r>
          </a:p>
          <a:p>
            <a:pPr marL="0" indent="0" algn="ctr">
              <a:buNone/>
            </a:pPr>
            <a:endParaRPr lang="en-GB" altLang="en-US" smtClean="0"/>
          </a:p>
          <a:p>
            <a:pPr marL="0" indent="0" algn="ctr">
              <a:buNone/>
            </a:pPr>
            <a:r>
              <a:rPr lang="en-GB" altLang="en-US" sz="2400" b="1" u="sng">
                <a:solidFill>
                  <a:srgbClr val="0000FF"/>
                </a:solidFill>
                <a:cs typeface="Arial" panose="020B0604020202020204" pitchFamily="34" charset="0"/>
                <a:hlinkClick r:id="rId3"/>
              </a:rPr>
              <a:t>robert.minter@hey.nhs.uk</a:t>
            </a:r>
            <a:endParaRPr lang="en-GB" altLang="en-US" sz="2400" b="1" u="sng">
              <a:solidFill>
                <a:srgbClr val="0000FF"/>
              </a:solidFill>
              <a:cs typeface="Arial" panose="020B0604020202020204" pitchFamily="34" charset="0"/>
            </a:endParaRPr>
          </a:p>
          <a:p>
            <a:pPr marL="0" indent="0" algn="ctr">
              <a:buNone/>
            </a:pPr>
            <a:r>
              <a:rPr lang="en-GB" altLang="en-US" sz="2400" b="1" u="sng">
                <a:solidFill>
                  <a:srgbClr val="0000FF"/>
                </a:solidFill>
                <a:cs typeface="Arial" panose="020B0604020202020204" pitchFamily="34" charset="0"/>
                <a:hlinkClick r:id="rId4"/>
              </a:rPr>
              <a:t>robert.minter@nhs.net</a:t>
            </a:r>
            <a:endParaRPr lang="en-GB" altLang="en-US" sz="2400" b="1" u="sng">
              <a:solidFill>
                <a:srgbClr val="0000FF"/>
              </a:solidFill>
              <a:cs typeface="Arial" panose="020B0604020202020204" pitchFamily="34" charset="0"/>
            </a:endParaRPr>
          </a:p>
          <a:p>
            <a:pPr marL="0" indent="0" algn="ctr">
              <a:buNone/>
            </a:pPr>
            <a:endParaRPr lang="en-GB" altLang="en-US" smtClean="0"/>
          </a:p>
          <a:p>
            <a:pPr marL="0" indent="0" algn="ctr">
              <a:buNone/>
            </a:pPr>
            <a:endParaRPr lang="en-GB" altLang="en-US" smtClean="0"/>
          </a:p>
          <a:p>
            <a:pPr marL="0" indent="0" algn="ctr">
              <a:buNone/>
            </a:pPr>
            <a:endParaRPr lang="en-GB" altLang="en-US" smtClean="0"/>
          </a:p>
        </p:txBody>
      </p:sp>
    </p:spTree>
    <p:extLst>
      <p:ext uri="{BB962C8B-B14F-4D97-AF65-F5344CB8AC3E}">
        <p14:creationId xmlns:p14="http://schemas.microsoft.com/office/powerpoint/2010/main" val="26940431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altLang="en-US" b="1" smtClean="0"/>
              <a:t>Why FdSc?</a:t>
            </a:r>
          </a:p>
        </p:txBody>
      </p:sp>
      <p:sp>
        <p:nvSpPr>
          <p:cNvPr id="3075" name="Content Placeholder 2"/>
          <p:cNvSpPr>
            <a:spLocks noGrp="1"/>
          </p:cNvSpPr>
          <p:nvPr>
            <p:ph idx="1"/>
          </p:nvPr>
        </p:nvSpPr>
        <p:spPr/>
        <p:txBody>
          <a:bodyPr/>
          <a:lstStyle/>
          <a:p>
            <a:r>
              <a:rPr lang="en-GB" altLang="en-US" smtClean="0"/>
              <a:t>Opportunity</a:t>
            </a:r>
          </a:p>
          <a:p>
            <a:endParaRPr lang="en-GB" altLang="en-US" smtClean="0"/>
          </a:p>
          <a:p>
            <a:r>
              <a:rPr lang="en-GB" altLang="en-US" smtClean="0"/>
              <a:t>To increase my own knowledge.</a:t>
            </a:r>
          </a:p>
          <a:p>
            <a:endParaRPr lang="en-GB" altLang="en-US" smtClean="0"/>
          </a:p>
          <a:p>
            <a:r>
              <a:rPr lang="en-GB" altLang="en-US" smtClean="0"/>
              <a:t>To push myself.</a:t>
            </a:r>
          </a:p>
          <a:p>
            <a:endParaRPr lang="en-GB" altLang="en-US" smtClean="0"/>
          </a:p>
          <a:p>
            <a:r>
              <a:rPr lang="en-GB" altLang="en-US" smtClean="0"/>
              <a:t>Physiotherapy Degree.</a:t>
            </a:r>
          </a:p>
        </p:txBody>
      </p:sp>
    </p:spTree>
    <p:extLst>
      <p:ext uri="{BB962C8B-B14F-4D97-AF65-F5344CB8AC3E}">
        <p14:creationId xmlns:p14="http://schemas.microsoft.com/office/powerpoint/2010/main" val="3139744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063750" y="188913"/>
            <a:ext cx="7886700" cy="965200"/>
          </a:xfrm>
        </p:spPr>
        <p:txBody>
          <a:bodyPr/>
          <a:lstStyle/>
          <a:p>
            <a:r>
              <a:rPr lang="en-GB" altLang="en-US" b="1" smtClean="0"/>
              <a:t>Support and Learning.</a:t>
            </a:r>
          </a:p>
        </p:txBody>
      </p:sp>
      <p:sp>
        <p:nvSpPr>
          <p:cNvPr id="3" name="Content Placeholder 2"/>
          <p:cNvSpPr>
            <a:spLocks noGrp="1"/>
          </p:cNvSpPr>
          <p:nvPr>
            <p:ph idx="1"/>
          </p:nvPr>
        </p:nvSpPr>
        <p:spPr>
          <a:xfrm>
            <a:off x="2208214" y="1700213"/>
            <a:ext cx="7742237" cy="3384550"/>
          </a:xfrm>
          <a:ln>
            <a:solidFill>
              <a:schemeClr val="bg1"/>
            </a:solidFill>
          </a:ln>
        </p:spPr>
        <p:txBody>
          <a:bodyPr/>
          <a:lstStyle/>
          <a:p>
            <a:pPr marL="285750" indent="-285750">
              <a:defRPr/>
            </a:pPr>
            <a:r>
              <a:rPr lang="en-GB" sz="2000" dirty="0"/>
              <a:t>20% workload.</a:t>
            </a:r>
          </a:p>
          <a:p>
            <a:pPr marL="285750" indent="-285750">
              <a:defRPr/>
            </a:pPr>
            <a:r>
              <a:rPr lang="en-GB" sz="2000" dirty="0"/>
              <a:t>Time management</a:t>
            </a:r>
          </a:p>
          <a:p>
            <a:pPr marL="285750" indent="-285750">
              <a:defRPr/>
            </a:pPr>
            <a:r>
              <a:rPr lang="en-GB" sz="2000" dirty="0">
                <a:solidFill>
                  <a:prstClr val="black"/>
                </a:solidFill>
              </a:rPr>
              <a:t>Library</a:t>
            </a:r>
          </a:p>
          <a:p>
            <a:pPr marL="0" indent="0" eaLnBrk="1" fontAlgn="auto" hangingPunct="1">
              <a:spcAft>
                <a:spcPts val="0"/>
              </a:spcAft>
              <a:buNone/>
              <a:defRPr/>
            </a:pPr>
            <a:endParaRPr lang="en-GB" sz="2000" b="1" u="sng" dirty="0">
              <a:solidFill>
                <a:prstClr val="black"/>
              </a:solidFill>
            </a:endParaRPr>
          </a:p>
          <a:p>
            <a:pPr marL="0" indent="0" eaLnBrk="1" fontAlgn="auto" hangingPunct="1">
              <a:spcAft>
                <a:spcPts val="0"/>
              </a:spcAft>
              <a:buNone/>
              <a:defRPr/>
            </a:pPr>
            <a:r>
              <a:rPr lang="en-GB" sz="2000" b="1" u="sng" dirty="0">
                <a:solidFill>
                  <a:prstClr val="black"/>
                </a:solidFill>
              </a:rPr>
              <a:t>Year 1</a:t>
            </a:r>
            <a:r>
              <a:rPr lang="en-GB" sz="2000" dirty="0">
                <a:solidFill>
                  <a:prstClr val="black"/>
                </a:solidFill>
              </a:rPr>
              <a:t> - 5 Modules</a:t>
            </a:r>
          </a:p>
          <a:p>
            <a:pPr eaLnBrk="1" fontAlgn="auto" hangingPunct="1">
              <a:spcAft>
                <a:spcPts val="0"/>
              </a:spcAft>
              <a:buFont typeface="Arial" charset="0"/>
              <a:buChar char="•"/>
              <a:defRPr/>
            </a:pPr>
            <a:endParaRPr lang="en-GB" sz="2000" dirty="0">
              <a:solidFill>
                <a:prstClr val="black"/>
              </a:solidFill>
            </a:endParaRPr>
          </a:p>
          <a:p>
            <a:pPr marL="0" indent="0" eaLnBrk="1" fontAlgn="auto" hangingPunct="1">
              <a:spcAft>
                <a:spcPts val="0"/>
              </a:spcAft>
              <a:buNone/>
              <a:defRPr/>
            </a:pPr>
            <a:r>
              <a:rPr lang="en-GB" sz="2000" b="1" u="sng" dirty="0">
                <a:solidFill>
                  <a:prstClr val="black"/>
                </a:solidFill>
              </a:rPr>
              <a:t>Year 2</a:t>
            </a:r>
            <a:r>
              <a:rPr lang="en-GB" sz="2000" dirty="0">
                <a:solidFill>
                  <a:prstClr val="black"/>
                </a:solidFill>
              </a:rPr>
              <a:t> - 4 Modules</a:t>
            </a:r>
          </a:p>
          <a:p>
            <a:pPr eaLnBrk="1" fontAlgn="auto" hangingPunct="1">
              <a:spcAft>
                <a:spcPts val="0"/>
              </a:spcAft>
              <a:buFont typeface="Arial" charset="0"/>
              <a:buChar char="•"/>
              <a:defRPr/>
            </a:pPr>
            <a:endParaRPr lang="en-GB" sz="1900" dirty="0">
              <a:solidFill>
                <a:prstClr val="black"/>
              </a:solidFill>
            </a:endParaRPr>
          </a:p>
          <a:p>
            <a:pPr marL="0" indent="0">
              <a:buNone/>
              <a:defRPr/>
            </a:pPr>
            <a:endParaRPr lang="en-GB" sz="2000" dirty="0"/>
          </a:p>
          <a:p>
            <a:pPr eaLnBrk="1" fontAlgn="auto" hangingPunct="1">
              <a:spcAft>
                <a:spcPts val="0"/>
              </a:spcAft>
              <a:buFont typeface="Arial" charset="0"/>
              <a:buChar char="•"/>
              <a:defRPr/>
            </a:pPr>
            <a:endParaRPr lang="en-GB" sz="1900" dirty="0">
              <a:solidFill>
                <a:prstClr val="black"/>
              </a:solidFill>
            </a:endParaRPr>
          </a:p>
        </p:txBody>
      </p:sp>
    </p:spTree>
    <p:extLst>
      <p:ext uri="{BB962C8B-B14F-4D97-AF65-F5344CB8AC3E}">
        <p14:creationId xmlns:p14="http://schemas.microsoft.com/office/powerpoint/2010/main" val="24913685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altLang="en-US" b="1" smtClean="0"/>
              <a:t>Post FdSc</a:t>
            </a:r>
          </a:p>
        </p:txBody>
      </p:sp>
      <p:sp>
        <p:nvSpPr>
          <p:cNvPr id="5123" name="Content Placeholder 2"/>
          <p:cNvSpPr>
            <a:spLocks noGrp="1"/>
          </p:cNvSpPr>
          <p:nvPr>
            <p:ph idx="1"/>
          </p:nvPr>
        </p:nvSpPr>
        <p:spPr>
          <a:xfrm>
            <a:off x="2135188" y="1844675"/>
            <a:ext cx="7886700" cy="3168650"/>
          </a:xfrm>
        </p:spPr>
        <p:txBody>
          <a:bodyPr/>
          <a:lstStyle/>
          <a:p>
            <a:r>
              <a:rPr lang="en-GB" altLang="en-US" smtClean="0"/>
              <a:t>Student Inductions.</a:t>
            </a:r>
          </a:p>
          <a:p>
            <a:r>
              <a:rPr lang="en-GB" altLang="en-US" smtClean="0"/>
              <a:t>Contacting the CSP/Claire.</a:t>
            </a:r>
          </a:p>
          <a:p>
            <a:r>
              <a:rPr lang="en-GB" altLang="en-US" smtClean="0"/>
              <a:t>Ankylosing Spondylitis – Ax, BASMI, &amp; Rx.</a:t>
            </a:r>
          </a:p>
          <a:p>
            <a:r>
              <a:rPr lang="en-GB" altLang="en-US" smtClean="0"/>
              <a:t>Isokinetics.</a:t>
            </a:r>
          </a:p>
          <a:p>
            <a:r>
              <a:rPr lang="en-GB" altLang="en-US" smtClean="0"/>
              <a:t>December 2019 London.</a:t>
            </a:r>
          </a:p>
          <a:p>
            <a:r>
              <a:rPr lang="en-GB" altLang="en-US" smtClean="0"/>
              <a:t>Joined the support workers reference group.</a:t>
            </a:r>
          </a:p>
          <a:p>
            <a:r>
              <a:rPr lang="en-GB" altLang="en-US" smtClean="0"/>
              <a:t>Rheumatology telephone triage.</a:t>
            </a:r>
          </a:p>
          <a:p>
            <a:endParaRPr lang="en-GB" altLang="en-US" smtClean="0"/>
          </a:p>
        </p:txBody>
      </p:sp>
    </p:spTree>
    <p:extLst>
      <p:ext uri="{BB962C8B-B14F-4D97-AF65-F5344CB8AC3E}">
        <p14:creationId xmlns:p14="http://schemas.microsoft.com/office/powerpoint/2010/main" val="4489841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GB" altLang="en-US" smtClean="0"/>
          </a:p>
        </p:txBody>
      </p:sp>
      <p:pic>
        <p:nvPicPr>
          <p:cNvPr id="6147"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000376" y="163514"/>
            <a:ext cx="6048375" cy="6035675"/>
          </a:xfrm>
        </p:spPr>
      </p:pic>
    </p:spTree>
    <p:extLst>
      <p:ext uri="{BB962C8B-B14F-4D97-AF65-F5344CB8AC3E}">
        <p14:creationId xmlns:p14="http://schemas.microsoft.com/office/powerpoint/2010/main" val="2313814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289" y="765175"/>
            <a:ext cx="8353425" cy="2128838"/>
          </a:xfrm>
        </p:spPr>
        <p:txBody>
          <a:bodyPr/>
          <a:lstStyle/>
          <a:p>
            <a:pPr algn="ctr">
              <a:defRPr/>
            </a:pPr>
            <a:r>
              <a:rPr lang="en-GB" sz="3600" b="1" dirty="0">
                <a:latin typeface="+mn-lt"/>
                <a:cs typeface="Arial" pitchFamily="34" charset="0"/>
              </a:rPr>
              <a:t>Rob Minter</a:t>
            </a:r>
            <a:br>
              <a:rPr lang="en-GB" sz="3600" b="1" dirty="0">
                <a:latin typeface="+mn-lt"/>
                <a:cs typeface="Arial" pitchFamily="34" charset="0"/>
              </a:rPr>
            </a:br>
            <a:r>
              <a:rPr lang="en-GB" sz="3600" b="1" dirty="0">
                <a:latin typeface="+mn-lt"/>
                <a:cs typeface="Arial" pitchFamily="34" charset="0"/>
              </a:rPr>
              <a:t/>
            </a:r>
            <a:br>
              <a:rPr lang="en-GB" sz="3600" b="1" dirty="0">
                <a:latin typeface="+mn-lt"/>
                <a:cs typeface="Arial" pitchFamily="34" charset="0"/>
              </a:rPr>
            </a:br>
            <a:r>
              <a:rPr lang="en-GB" sz="3200" b="1" dirty="0">
                <a:latin typeface="+mn-lt"/>
                <a:cs typeface="Arial" pitchFamily="34" charset="0"/>
              </a:rPr>
              <a:t>Physiotherapy Assistant, </a:t>
            </a:r>
            <a:br>
              <a:rPr lang="en-GB" sz="3200" b="1" dirty="0">
                <a:latin typeface="+mn-lt"/>
                <a:cs typeface="Arial" pitchFamily="34" charset="0"/>
              </a:rPr>
            </a:br>
            <a:r>
              <a:rPr lang="en-GB" sz="3200" b="1" dirty="0">
                <a:latin typeface="+mn-lt"/>
                <a:cs typeface="Arial" pitchFamily="34" charset="0"/>
              </a:rPr>
              <a:t>CSP Associate Member,</a:t>
            </a:r>
            <a:br>
              <a:rPr lang="en-GB" sz="3200" b="1" dirty="0">
                <a:latin typeface="+mn-lt"/>
                <a:cs typeface="Arial" pitchFamily="34" charset="0"/>
              </a:rPr>
            </a:br>
            <a:r>
              <a:rPr lang="en-GB" sz="3200" b="1" dirty="0">
                <a:latin typeface="+mn-lt"/>
                <a:cs typeface="Arial" pitchFamily="34" charset="0"/>
              </a:rPr>
              <a:t>Support worker reference group representative.</a:t>
            </a:r>
            <a:br>
              <a:rPr lang="en-GB" sz="3200" b="1" dirty="0">
                <a:latin typeface="+mn-lt"/>
                <a:cs typeface="Arial" pitchFamily="34" charset="0"/>
              </a:rPr>
            </a:br>
            <a:r>
              <a:rPr lang="en-GB" sz="3200" b="1" dirty="0">
                <a:latin typeface="+mn-lt"/>
                <a:cs typeface="Arial" pitchFamily="34" charset="0"/>
              </a:rPr>
              <a:t/>
            </a:r>
            <a:br>
              <a:rPr lang="en-GB" sz="3200" b="1" dirty="0">
                <a:latin typeface="+mn-lt"/>
                <a:cs typeface="Arial" pitchFamily="34" charset="0"/>
              </a:rPr>
            </a:br>
            <a:endParaRPr lang="en-GB" sz="2800" b="1" dirty="0">
              <a:latin typeface="+mn-lt"/>
              <a:cs typeface="Arial" pitchFamily="34" charset="0"/>
            </a:endParaRPr>
          </a:p>
        </p:txBody>
      </p:sp>
      <p:sp>
        <p:nvSpPr>
          <p:cNvPr id="7171" name="Content Placeholder 2"/>
          <p:cNvSpPr>
            <a:spLocks noGrp="1"/>
          </p:cNvSpPr>
          <p:nvPr>
            <p:ph idx="1"/>
          </p:nvPr>
        </p:nvSpPr>
        <p:spPr>
          <a:xfrm>
            <a:off x="2135188" y="2997200"/>
            <a:ext cx="7886700" cy="2808288"/>
          </a:xfrm>
        </p:spPr>
        <p:txBody>
          <a:bodyPr/>
          <a:lstStyle/>
          <a:p>
            <a:pPr marL="0" indent="0" algn="ctr">
              <a:buNone/>
            </a:pPr>
            <a:endParaRPr lang="en-GB" altLang="en-US" smtClean="0"/>
          </a:p>
          <a:p>
            <a:pPr marL="0" indent="0" algn="ctr">
              <a:buNone/>
            </a:pPr>
            <a:endParaRPr lang="en-GB" altLang="en-US" smtClean="0"/>
          </a:p>
          <a:p>
            <a:pPr marL="0" indent="0" algn="ctr">
              <a:buNone/>
            </a:pPr>
            <a:r>
              <a:rPr lang="en-GB" altLang="en-US" smtClean="0"/>
              <a:t>Foundation Degree (FdSc) Level 5 Professional Practice in Health and Social Care Apprenticeship.</a:t>
            </a:r>
          </a:p>
          <a:p>
            <a:pPr marL="0" indent="0" algn="ctr">
              <a:buNone/>
            </a:pPr>
            <a:endParaRPr lang="en-GB" altLang="en-US" smtClean="0"/>
          </a:p>
          <a:p>
            <a:pPr marL="0" indent="0" algn="ctr">
              <a:buNone/>
            </a:pPr>
            <a:r>
              <a:rPr lang="en-GB" altLang="en-US" sz="2400" b="1" u="sng">
                <a:solidFill>
                  <a:srgbClr val="0000FF"/>
                </a:solidFill>
                <a:cs typeface="Arial" panose="020B0604020202020204" pitchFamily="34" charset="0"/>
                <a:hlinkClick r:id="rId3"/>
              </a:rPr>
              <a:t>robert.minter@hey.nhs.uk</a:t>
            </a:r>
            <a:endParaRPr lang="en-GB" altLang="en-US" sz="2400" b="1" u="sng">
              <a:solidFill>
                <a:srgbClr val="0000FF"/>
              </a:solidFill>
              <a:cs typeface="Arial" panose="020B0604020202020204" pitchFamily="34" charset="0"/>
            </a:endParaRPr>
          </a:p>
          <a:p>
            <a:pPr marL="0" indent="0" algn="ctr">
              <a:buNone/>
            </a:pPr>
            <a:r>
              <a:rPr lang="en-GB" altLang="en-US" sz="2400" b="1" u="sng">
                <a:solidFill>
                  <a:srgbClr val="0000FF"/>
                </a:solidFill>
                <a:cs typeface="Arial" panose="020B0604020202020204" pitchFamily="34" charset="0"/>
                <a:hlinkClick r:id="rId4"/>
              </a:rPr>
              <a:t>robert.minter@nhs.net</a:t>
            </a:r>
            <a:endParaRPr lang="en-GB" altLang="en-US" sz="2400" b="1" u="sng">
              <a:solidFill>
                <a:srgbClr val="0000FF"/>
              </a:solidFill>
              <a:cs typeface="Arial" panose="020B0604020202020204" pitchFamily="34" charset="0"/>
            </a:endParaRPr>
          </a:p>
          <a:p>
            <a:pPr marL="0" indent="0" algn="ctr">
              <a:buNone/>
            </a:pPr>
            <a:endParaRPr lang="en-GB" altLang="en-US" smtClean="0"/>
          </a:p>
          <a:p>
            <a:pPr marL="0" indent="0" algn="ctr">
              <a:buNone/>
            </a:pPr>
            <a:endParaRPr lang="en-GB" altLang="en-US" smtClean="0"/>
          </a:p>
          <a:p>
            <a:pPr marL="0" indent="0" algn="ctr">
              <a:buNone/>
            </a:pPr>
            <a:endParaRPr lang="en-GB" altLang="en-US" smtClean="0"/>
          </a:p>
        </p:txBody>
      </p:sp>
    </p:spTree>
    <p:extLst>
      <p:ext uri="{BB962C8B-B14F-4D97-AF65-F5344CB8AC3E}">
        <p14:creationId xmlns:p14="http://schemas.microsoft.com/office/powerpoint/2010/main" val="1610841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Picture 5" descr="FC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9508" y="5291631"/>
            <a:ext cx="2086778" cy="1391185"/>
          </a:xfrm>
          <a:prstGeom prst="rect">
            <a:avLst/>
          </a:prstGeom>
        </p:spPr>
      </p:pic>
      <p:pic>
        <p:nvPicPr>
          <p:cNvPr id="7" name="Picture 6" descr="FC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1427" y="5294323"/>
            <a:ext cx="2129137" cy="1415876"/>
          </a:xfrm>
          <a:prstGeom prst="rect">
            <a:avLst/>
          </a:prstGeom>
        </p:spPr>
      </p:pic>
      <p:pic>
        <p:nvPicPr>
          <p:cNvPr id="8" name="Picture 7" descr="FC3.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1523" y="5291631"/>
            <a:ext cx="2086779" cy="1391185"/>
          </a:xfrm>
          <a:prstGeom prst="rect">
            <a:avLst/>
          </a:prstGeom>
        </p:spPr>
      </p:pic>
      <p:pic>
        <p:nvPicPr>
          <p:cNvPr id="9" name="Picture 8" descr="FC4.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77234" y="5294323"/>
            <a:ext cx="2123814" cy="1415876"/>
          </a:xfrm>
          <a:prstGeom prst="rect">
            <a:avLst/>
          </a:prstGeom>
        </p:spPr>
      </p:pic>
      <p:pic>
        <p:nvPicPr>
          <p:cNvPr id="10" name="Picture 9" descr="NHS_logo_white.png"/>
          <p:cNvPicPr>
            <a:picLocks noChangeAspect="1"/>
          </p:cNvPicPr>
          <p:nvPr/>
        </p:nvPicPr>
        <p:blipFill>
          <a:blip r:embed="rId7"/>
          <a:stretch>
            <a:fillRect/>
          </a:stretch>
        </p:blipFill>
        <p:spPr>
          <a:xfrm>
            <a:off x="8604328" y="241102"/>
            <a:ext cx="1835724" cy="760271"/>
          </a:xfrm>
          <a:prstGeom prst="rect">
            <a:avLst/>
          </a:prstGeom>
        </p:spPr>
      </p:pic>
      <p:sp>
        <p:nvSpPr>
          <p:cNvPr id="11" name="TextBox 10"/>
          <p:cNvSpPr txBox="1"/>
          <p:nvPr/>
        </p:nvSpPr>
        <p:spPr>
          <a:xfrm>
            <a:off x="1808116" y="323592"/>
            <a:ext cx="5885699" cy="1077218"/>
          </a:xfrm>
          <a:prstGeom prst="rect">
            <a:avLst/>
          </a:prstGeom>
          <a:noFill/>
        </p:spPr>
        <p:txBody>
          <a:bodyPr wrap="square" rtlCol="0">
            <a:spAutoFit/>
          </a:bodyPr>
          <a:lstStyle/>
          <a:p>
            <a:pPr defTabSz="457200"/>
            <a:r>
              <a:rPr lang="en-GB" sz="3200" dirty="0">
                <a:solidFill>
                  <a:prstClr val="white"/>
                </a:solidFill>
                <a:latin typeface="Calibri"/>
              </a:rPr>
              <a:t>Introduction of Lead AHP support worker role </a:t>
            </a:r>
          </a:p>
        </p:txBody>
      </p:sp>
      <p:sp>
        <p:nvSpPr>
          <p:cNvPr id="12" name="TextBox 11"/>
          <p:cNvSpPr txBox="1"/>
          <p:nvPr/>
        </p:nvSpPr>
        <p:spPr>
          <a:xfrm>
            <a:off x="1808116" y="1530492"/>
            <a:ext cx="5885699" cy="646331"/>
          </a:xfrm>
          <a:prstGeom prst="rect">
            <a:avLst/>
          </a:prstGeom>
          <a:noFill/>
        </p:spPr>
        <p:txBody>
          <a:bodyPr wrap="square" rtlCol="0">
            <a:spAutoFit/>
          </a:bodyPr>
          <a:lstStyle/>
          <a:p>
            <a:pPr defTabSz="457200"/>
            <a:r>
              <a:rPr lang="en-GB" dirty="0">
                <a:solidFill>
                  <a:prstClr val="white"/>
                </a:solidFill>
                <a:latin typeface="Calibri"/>
              </a:rPr>
              <a:t>Karen Lewis Deputy Chief AHP Dudley Group NHS Foundation Trust</a:t>
            </a:r>
          </a:p>
        </p:txBody>
      </p:sp>
    </p:spTree>
    <p:extLst>
      <p:ext uri="{BB962C8B-B14F-4D97-AF65-F5344CB8AC3E}">
        <p14:creationId xmlns:p14="http://schemas.microsoft.com/office/powerpoint/2010/main" val="3740143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72D67-E12A-4376-A31F-1394FC3951CE}"/>
              </a:ext>
            </a:extLst>
          </p:cNvPr>
          <p:cNvSpPr>
            <a:spLocks noGrp="1"/>
          </p:cNvSpPr>
          <p:nvPr>
            <p:ph type="title"/>
          </p:nvPr>
        </p:nvSpPr>
        <p:spPr/>
        <p:txBody>
          <a:bodyPr/>
          <a:lstStyle/>
          <a:p>
            <a:r>
              <a:rPr lang="en-GB" dirty="0" smtClean="0"/>
              <a:t>The Motivation </a:t>
            </a:r>
            <a:endParaRPr lang="en-GB" dirty="0"/>
          </a:p>
        </p:txBody>
      </p:sp>
      <p:sp>
        <p:nvSpPr>
          <p:cNvPr id="6" name="Content Placeholder 5"/>
          <p:cNvSpPr>
            <a:spLocks noGrp="1"/>
          </p:cNvSpPr>
          <p:nvPr>
            <p:ph idx="1"/>
          </p:nvPr>
        </p:nvSpPr>
        <p:spPr>
          <a:xfrm>
            <a:off x="1981200" y="1226490"/>
            <a:ext cx="8229600" cy="4525963"/>
          </a:xfrm>
        </p:spPr>
        <p:txBody>
          <a:bodyPr>
            <a:normAutofit/>
          </a:bodyPr>
          <a:lstStyle/>
          <a:p>
            <a:r>
              <a:rPr lang="en-GB" dirty="0" smtClean="0"/>
              <a:t>Obvious and experienced skillset and potential of </a:t>
            </a:r>
            <a:r>
              <a:rPr lang="en-GB" dirty="0"/>
              <a:t>s</a:t>
            </a:r>
            <a:r>
              <a:rPr lang="en-GB" dirty="0" smtClean="0"/>
              <a:t>upport workers.</a:t>
            </a:r>
          </a:p>
          <a:p>
            <a:r>
              <a:rPr lang="en-GB" dirty="0" smtClean="0"/>
              <a:t>Workforce challenges across qualified professions</a:t>
            </a:r>
          </a:p>
          <a:p>
            <a:r>
              <a:rPr lang="en-GB" dirty="0" smtClean="0"/>
              <a:t>People plan and NHS Long term plan</a:t>
            </a:r>
          </a:p>
          <a:p>
            <a:r>
              <a:rPr lang="en-GB" dirty="0" smtClean="0"/>
              <a:t>Opportunities for increased efficiency </a:t>
            </a:r>
          </a:p>
          <a:p>
            <a:r>
              <a:rPr lang="en-GB" dirty="0" smtClean="0"/>
              <a:t>Enriched roles and #joy in work</a:t>
            </a:r>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36033260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72D67-E12A-4376-A31F-1394FC3951CE}"/>
              </a:ext>
            </a:extLst>
          </p:cNvPr>
          <p:cNvSpPr>
            <a:spLocks noGrp="1"/>
          </p:cNvSpPr>
          <p:nvPr>
            <p:ph type="title"/>
          </p:nvPr>
        </p:nvSpPr>
        <p:spPr/>
        <p:txBody>
          <a:bodyPr/>
          <a:lstStyle/>
          <a:p>
            <a:r>
              <a:rPr lang="en-GB" dirty="0" smtClean="0"/>
              <a:t>The Journey </a:t>
            </a:r>
            <a:endParaRPr lang="en-GB" dirty="0"/>
          </a:p>
        </p:txBody>
      </p:sp>
      <p:sp>
        <p:nvSpPr>
          <p:cNvPr id="6" name="Content Placeholder 5"/>
          <p:cNvSpPr>
            <a:spLocks noGrp="1"/>
          </p:cNvSpPr>
          <p:nvPr>
            <p:ph idx="1"/>
          </p:nvPr>
        </p:nvSpPr>
        <p:spPr>
          <a:xfrm>
            <a:off x="1981200" y="1186733"/>
            <a:ext cx="8229600" cy="4525963"/>
          </a:xfrm>
        </p:spPr>
        <p:txBody>
          <a:bodyPr>
            <a:normAutofit fontScale="92500" lnSpcReduction="20000"/>
          </a:bodyPr>
          <a:lstStyle/>
          <a:p>
            <a:r>
              <a:rPr lang="en-GB" dirty="0" smtClean="0"/>
              <a:t>Engagement with support workers in Therapy services.</a:t>
            </a:r>
          </a:p>
          <a:p>
            <a:r>
              <a:rPr lang="en-GB" dirty="0" smtClean="0"/>
              <a:t>Inspiring characters and trail blazers.</a:t>
            </a:r>
          </a:p>
          <a:p>
            <a:r>
              <a:rPr lang="en-GB" dirty="0" smtClean="0"/>
              <a:t>Discussion with Chief people officer and organisational development lead – link to workforce strategy.</a:t>
            </a:r>
          </a:p>
          <a:p>
            <a:r>
              <a:rPr lang="en-GB" dirty="0" smtClean="0"/>
              <a:t>National support from professional bodies</a:t>
            </a:r>
          </a:p>
          <a:p>
            <a:r>
              <a:rPr lang="en-GB" dirty="0" smtClean="0"/>
              <a:t>Appetite </a:t>
            </a:r>
            <a:r>
              <a:rPr lang="en-GB" dirty="0"/>
              <a:t>to explore unchartered territory and “think outside the box”</a:t>
            </a:r>
          </a:p>
          <a:p>
            <a:r>
              <a:rPr lang="en-GB" dirty="0"/>
              <a:t>Secondment </a:t>
            </a:r>
            <a:r>
              <a:rPr lang="en-GB" dirty="0" smtClean="0"/>
              <a:t>agreed!</a:t>
            </a:r>
            <a:endParaRPr lang="en-GB" dirty="0"/>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1956955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D2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803605" y="347434"/>
            <a:ext cx="2914141" cy="859611"/>
          </a:xfrm>
          <a:prstGeom prst="rect">
            <a:avLst/>
          </a:prstGeom>
        </p:spPr>
      </p:pic>
      <p:sp>
        <p:nvSpPr>
          <p:cNvPr id="2" name="Title 1"/>
          <p:cNvSpPr>
            <a:spLocks noGrp="1"/>
          </p:cNvSpPr>
          <p:nvPr>
            <p:ph type="title"/>
          </p:nvPr>
        </p:nvSpPr>
        <p:spPr/>
        <p:txBody>
          <a:bodyPr>
            <a:normAutofit fontScale="90000"/>
          </a:bodyPr>
          <a:lstStyle/>
          <a:p>
            <a:pPr algn="ctr"/>
            <a:r>
              <a:rPr lang="en-GB" dirty="0" smtClean="0"/>
              <a:t/>
            </a:r>
            <a:br>
              <a:rPr lang="en-GB" dirty="0" smtClean="0"/>
            </a:br>
            <a:r>
              <a:rPr lang="en-GB" dirty="0"/>
              <a:t/>
            </a:r>
            <a:br>
              <a:rPr lang="en-GB" dirty="0"/>
            </a:br>
            <a:endParaRPr lang="en-GB" b="1" dirty="0">
              <a:solidFill>
                <a:srgbClr val="002060"/>
              </a:solidFill>
              <a:latin typeface="Arial" panose="020B0604020202020204" pitchFamily="34" charset="0"/>
              <a:cs typeface="Arial" panose="020B0604020202020204" pitchFamily="34" charset="0"/>
            </a:endParaRPr>
          </a:p>
        </p:txBody>
      </p:sp>
      <p:sp>
        <p:nvSpPr>
          <p:cNvPr id="5" name="Subtitle 4"/>
          <p:cNvSpPr>
            <a:spLocks noGrp="1"/>
          </p:cNvSpPr>
          <p:nvPr>
            <p:ph idx="1"/>
          </p:nvPr>
        </p:nvSpPr>
        <p:spPr/>
        <p:txBody>
          <a:bodyPr>
            <a:normAutofit/>
          </a:bodyPr>
          <a:lstStyle/>
          <a:p>
            <a:endParaRPr lang="en-GB" b="1" dirty="0" smtClean="0"/>
          </a:p>
          <a:p>
            <a:pPr marL="342900" indent="-342900" algn="l">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8" name="Rounded Rectangle 7"/>
          <p:cNvSpPr/>
          <p:nvPr/>
        </p:nvSpPr>
        <p:spPr>
          <a:xfrm>
            <a:off x="245270" y="480735"/>
            <a:ext cx="2435630" cy="1620982"/>
          </a:xfrm>
          <a:prstGeom prst="roundRect">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3200" dirty="0" smtClean="0">
                <a:latin typeface="Arial" panose="020B0604020202020204" pitchFamily="34" charset="0"/>
                <a:cs typeface="Arial" panose="020B0604020202020204" pitchFamily="34" charset="0"/>
              </a:rPr>
              <a:t>Your value during the pandemic</a:t>
            </a:r>
            <a:endParaRPr lang="en-GB" sz="3200" dirty="0">
              <a:latin typeface="Arial" panose="020B0604020202020204" pitchFamily="34" charset="0"/>
              <a:cs typeface="Arial" panose="020B0604020202020204" pitchFamily="34" charset="0"/>
            </a:endParaRPr>
          </a:p>
        </p:txBody>
      </p:sp>
      <p:sp>
        <p:nvSpPr>
          <p:cNvPr id="9" name="Rounded Rectangle 8"/>
          <p:cNvSpPr/>
          <p:nvPr/>
        </p:nvSpPr>
        <p:spPr>
          <a:xfrm>
            <a:off x="5899668" y="370785"/>
            <a:ext cx="2690554" cy="1643150"/>
          </a:xfrm>
          <a:prstGeom prst="roundRect">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3200" dirty="0" smtClean="0">
                <a:latin typeface="Arial" panose="020B0604020202020204" pitchFamily="34" charset="0"/>
                <a:cs typeface="Arial" panose="020B0604020202020204" pitchFamily="34" charset="0"/>
              </a:rPr>
              <a:t>How are you valued?</a:t>
            </a:r>
            <a:endParaRPr lang="en-GB" sz="3200" dirty="0">
              <a:latin typeface="Arial" panose="020B0604020202020204" pitchFamily="34" charset="0"/>
              <a:cs typeface="Arial" panose="020B0604020202020204" pitchFamily="34" charset="0"/>
            </a:endParaRPr>
          </a:p>
        </p:txBody>
      </p:sp>
      <p:sp>
        <p:nvSpPr>
          <p:cNvPr id="11" name="Rounded Rectangle 10"/>
          <p:cNvSpPr/>
          <p:nvPr/>
        </p:nvSpPr>
        <p:spPr>
          <a:xfrm>
            <a:off x="9256176" y="3914929"/>
            <a:ext cx="2690554" cy="1643150"/>
          </a:xfrm>
          <a:prstGeom prst="roundRect">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3200" dirty="0" smtClean="0">
                <a:latin typeface="Arial" panose="020B0604020202020204" pitchFamily="34" charset="0"/>
                <a:cs typeface="Arial" panose="020B0604020202020204" pitchFamily="34" charset="0"/>
              </a:rPr>
              <a:t>Clinical CPD</a:t>
            </a:r>
            <a:endParaRPr lang="en-GB" sz="3200" dirty="0">
              <a:latin typeface="Arial" panose="020B0604020202020204" pitchFamily="34" charset="0"/>
              <a:cs typeface="Arial" panose="020B0604020202020204" pitchFamily="34" charset="0"/>
            </a:endParaRPr>
          </a:p>
        </p:txBody>
      </p:sp>
      <p:sp>
        <p:nvSpPr>
          <p:cNvPr id="12" name="Rounded Rectangle 11"/>
          <p:cNvSpPr/>
          <p:nvPr/>
        </p:nvSpPr>
        <p:spPr>
          <a:xfrm>
            <a:off x="332734" y="2478009"/>
            <a:ext cx="2690554" cy="1643150"/>
          </a:xfrm>
          <a:prstGeom prst="roundRect">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3200" dirty="0" smtClean="0">
                <a:latin typeface="Arial" panose="020B0604020202020204" pitchFamily="34" charset="0"/>
                <a:cs typeface="Arial" panose="020B0604020202020204" pitchFamily="34" charset="0"/>
              </a:rPr>
              <a:t>Why I don’t always feel valued?</a:t>
            </a:r>
            <a:endParaRPr lang="en-GB" sz="3200" dirty="0">
              <a:latin typeface="Arial" panose="020B0604020202020204" pitchFamily="34" charset="0"/>
              <a:cs typeface="Arial" panose="020B0604020202020204" pitchFamily="34" charset="0"/>
            </a:endParaRPr>
          </a:p>
        </p:txBody>
      </p:sp>
      <p:sp>
        <p:nvSpPr>
          <p:cNvPr id="14" name="Rounded Rectangle 13"/>
          <p:cNvSpPr/>
          <p:nvPr/>
        </p:nvSpPr>
        <p:spPr>
          <a:xfrm>
            <a:off x="6330690" y="5067052"/>
            <a:ext cx="2690554" cy="1643150"/>
          </a:xfrm>
          <a:prstGeom prst="roundRect">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sz="32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a:stretch>
            <a:fillRect/>
          </a:stretch>
        </p:blipFill>
        <p:spPr>
          <a:xfrm>
            <a:off x="6662538" y="5300034"/>
            <a:ext cx="1013429" cy="789708"/>
          </a:xfrm>
          <a:prstGeom prst="rect">
            <a:avLst/>
          </a:prstGeom>
        </p:spPr>
      </p:pic>
      <p:pic>
        <p:nvPicPr>
          <p:cNvPr id="15" name="Picture 14"/>
          <p:cNvPicPr>
            <a:picLocks noChangeAspect="1"/>
          </p:cNvPicPr>
          <p:nvPr/>
        </p:nvPicPr>
        <p:blipFill>
          <a:blip r:embed="rId5"/>
          <a:stretch>
            <a:fillRect/>
          </a:stretch>
        </p:blipFill>
        <p:spPr>
          <a:xfrm>
            <a:off x="7877147" y="5574910"/>
            <a:ext cx="869432" cy="875377"/>
          </a:xfrm>
          <a:prstGeom prst="rect">
            <a:avLst/>
          </a:prstGeom>
        </p:spPr>
      </p:pic>
      <p:sp>
        <p:nvSpPr>
          <p:cNvPr id="16" name="Rounded Rectangle 15"/>
          <p:cNvSpPr/>
          <p:nvPr/>
        </p:nvSpPr>
        <p:spPr>
          <a:xfrm>
            <a:off x="3292952" y="5067052"/>
            <a:ext cx="2690554" cy="1643150"/>
          </a:xfrm>
          <a:prstGeom prst="roundRect">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3200" dirty="0" smtClean="0">
                <a:latin typeface="Arial" panose="020B0604020202020204" pitchFamily="34" charset="0"/>
                <a:cs typeface="Arial" panose="020B0604020202020204" pitchFamily="34" charset="0"/>
              </a:rPr>
              <a:t>Opportunity knocks</a:t>
            </a:r>
            <a:endParaRPr lang="en-GB" sz="3200" dirty="0">
              <a:latin typeface="Arial" panose="020B0604020202020204" pitchFamily="34" charset="0"/>
              <a:cs typeface="Arial" panose="020B0604020202020204" pitchFamily="34" charset="0"/>
            </a:endParaRPr>
          </a:p>
        </p:txBody>
      </p:sp>
      <p:sp>
        <p:nvSpPr>
          <p:cNvPr id="17" name="Rounded Rectangle 16"/>
          <p:cNvSpPr/>
          <p:nvPr/>
        </p:nvSpPr>
        <p:spPr>
          <a:xfrm>
            <a:off x="2945007" y="260065"/>
            <a:ext cx="2690554" cy="1643150"/>
          </a:xfrm>
          <a:prstGeom prst="roundRect">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3200" dirty="0" smtClean="0">
                <a:latin typeface="Arial" panose="020B0604020202020204" pitchFamily="34" charset="0"/>
                <a:cs typeface="Arial" panose="020B0604020202020204" pitchFamily="34" charset="0"/>
              </a:rPr>
              <a:t>CSP resources </a:t>
            </a:r>
            <a:endParaRPr lang="en-GB" sz="3200" dirty="0">
              <a:latin typeface="Arial" panose="020B0604020202020204" pitchFamily="34" charset="0"/>
              <a:cs typeface="Arial" panose="020B0604020202020204" pitchFamily="34" charset="0"/>
            </a:endParaRPr>
          </a:p>
        </p:txBody>
      </p:sp>
      <p:sp>
        <p:nvSpPr>
          <p:cNvPr id="18" name="Rounded Rectangle 17"/>
          <p:cNvSpPr/>
          <p:nvPr/>
        </p:nvSpPr>
        <p:spPr>
          <a:xfrm>
            <a:off x="401218" y="4369448"/>
            <a:ext cx="2690554" cy="1643150"/>
          </a:xfrm>
          <a:prstGeom prst="roundRect">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3200" dirty="0" smtClean="0">
                <a:latin typeface="Arial" panose="020B0604020202020204" pitchFamily="34" charset="0"/>
                <a:cs typeface="Arial" panose="020B0604020202020204" pitchFamily="34" charset="0"/>
              </a:rPr>
              <a:t>CSP membership</a:t>
            </a:r>
            <a:endParaRPr lang="en-GB" sz="3200" dirty="0">
              <a:latin typeface="Arial" panose="020B0604020202020204" pitchFamily="34" charset="0"/>
              <a:cs typeface="Arial" panose="020B0604020202020204" pitchFamily="34" charset="0"/>
            </a:endParaRPr>
          </a:p>
        </p:txBody>
      </p:sp>
      <p:sp>
        <p:nvSpPr>
          <p:cNvPr id="19" name="Rounded Rectangle 18"/>
          <p:cNvSpPr/>
          <p:nvPr/>
        </p:nvSpPr>
        <p:spPr>
          <a:xfrm>
            <a:off x="8845218" y="1552706"/>
            <a:ext cx="3137437" cy="2229585"/>
          </a:xfrm>
          <a:prstGeom prst="roundRect">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3200" dirty="0" smtClean="0">
                <a:latin typeface="Arial" panose="020B0604020202020204" pitchFamily="34" charset="0"/>
                <a:cs typeface="Arial" panose="020B0604020202020204" pitchFamily="34" charset="0"/>
              </a:rPr>
              <a:t>Student education what’s stopping you?</a:t>
            </a:r>
            <a:endParaRPr lang="en-GB" sz="3200" dirty="0">
              <a:latin typeface="Arial" panose="020B0604020202020204" pitchFamily="34" charset="0"/>
              <a:cs typeface="Arial" panose="020B0604020202020204" pitchFamily="34" charset="0"/>
            </a:endParaRPr>
          </a:p>
        </p:txBody>
      </p:sp>
      <p:sp>
        <p:nvSpPr>
          <p:cNvPr id="20" name="Rounded Rectangle 19"/>
          <p:cNvSpPr/>
          <p:nvPr/>
        </p:nvSpPr>
        <p:spPr>
          <a:xfrm>
            <a:off x="3528754" y="2254386"/>
            <a:ext cx="4876714" cy="2572215"/>
          </a:xfrm>
          <a:prstGeom prst="roundRect">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4000" b="1" dirty="0" smtClean="0">
                <a:latin typeface="Arial" panose="020B0604020202020204" pitchFamily="34" charset="0"/>
                <a:cs typeface="Arial" panose="020B0604020202020204" pitchFamily="34" charset="0"/>
              </a:rPr>
              <a:t>Valuing You</a:t>
            </a:r>
            <a:endParaRPr lang="en-GB"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93924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role</a:t>
            </a:r>
            <a:endParaRPr lang="en-GB" dirty="0"/>
          </a:p>
        </p:txBody>
      </p:sp>
      <p:sp>
        <p:nvSpPr>
          <p:cNvPr id="3" name="Content Placeholder 2"/>
          <p:cNvSpPr>
            <a:spLocks noGrp="1"/>
          </p:cNvSpPr>
          <p:nvPr>
            <p:ph idx="1"/>
          </p:nvPr>
        </p:nvSpPr>
        <p:spPr>
          <a:xfrm>
            <a:off x="1981200" y="1272210"/>
            <a:ext cx="8229600" cy="5184249"/>
          </a:xfrm>
        </p:spPr>
        <p:txBody>
          <a:bodyPr>
            <a:normAutofit fontScale="70000" lnSpcReduction="20000"/>
          </a:bodyPr>
          <a:lstStyle/>
          <a:p>
            <a:pPr lvl="0"/>
            <a:r>
              <a:rPr lang="en-GB" dirty="0"/>
              <a:t>Engage with support workers within the organisation as a peer to listen to their views, experiences and aspirations of our </a:t>
            </a:r>
            <a:r>
              <a:rPr lang="en-GB" dirty="0" smtClean="0"/>
              <a:t>people.</a:t>
            </a:r>
          </a:p>
          <a:p>
            <a:pPr marL="0" indent="0">
              <a:buNone/>
            </a:pPr>
            <a:endParaRPr lang="en-GB" dirty="0"/>
          </a:p>
          <a:p>
            <a:pPr lvl="0"/>
            <a:r>
              <a:rPr lang="en-GB" dirty="0"/>
              <a:t>Identify talent and ambition within the support worker workforce, not necessarily with a view to progressing to apprenticeships or qualified roles, but to be supported, encouraged and enabled to develop and </a:t>
            </a:r>
            <a:r>
              <a:rPr lang="en-GB" dirty="0" smtClean="0"/>
              <a:t>progress.</a:t>
            </a:r>
          </a:p>
          <a:p>
            <a:pPr lvl="0"/>
            <a:endParaRPr lang="en-GB" dirty="0"/>
          </a:p>
          <a:p>
            <a:pPr lvl="0"/>
            <a:r>
              <a:rPr lang="en-GB" dirty="0"/>
              <a:t>Identify opportunities for sharing of the good practice and leadership that already exists across the </a:t>
            </a:r>
            <a:r>
              <a:rPr lang="en-GB" dirty="0" smtClean="0"/>
              <a:t>organisation.</a:t>
            </a:r>
          </a:p>
          <a:p>
            <a:pPr lvl="0"/>
            <a:endParaRPr lang="en-GB" dirty="0"/>
          </a:p>
          <a:p>
            <a:pPr lvl="0"/>
            <a:r>
              <a:rPr lang="en-GB" dirty="0"/>
              <a:t>Identify and lead potential work streams to optimise the contribution of support </a:t>
            </a:r>
            <a:r>
              <a:rPr lang="en-GB" dirty="0" smtClean="0"/>
              <a:t>workers.</a:t>
            </a:r>
          </a:p>
          <a:p>
            <a:pPr lvl="0"/>
            <a:endParaRPr lang="en-GB" dirty="0"/>
          </a:p>
          <a:p>
            <a:pPr lvl="0"/>
            <a:r>
              <a:rPr lang="en-GB" dirty="0"/>
              <a:t>Act as ambassadors to promote and celebrate successes both locally and nationally. </a:t>
            </a:r>
            <a:endParaRPr lang="en-GB" dirty="0" smtClean="0"/>
          </a:p>
          <a:p>
            <a:pPr marL="0" indent="0">
              <a:buNone/>
            </a:pPr>
            <a:endParaRPr lang="en-GB" dirty="0"/>
          </a:p>
          <a:p>
            <a:endParaRPr lang="en-GB" dirty="0"/>
          </a:p>
        </p:txBody>
      </p:sp>
    </p:spTree>
    <p:extLst>
      <p:ext uri="{BB962C8B-B14F-4D97-AF65-F5344CB8AC3E}">
        <p14:creationId xmlns:p14="http://schemas.microsoft.com/office/powerpoint/2010/main" val="8912108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expected outcomes </a:t>
            </a:r>
            <a:endParaRPr lang="en-GB" dirty="0"/>
          </a:p>
        </p:txBody>
      </p:sp>
      <p:graphicFrame>
        <p:nvGraphicFramePr>
          <p:cNvPr id="4" name="Content Placeholder 3"/>
          <p:cNvGraphicFramePr>
            <a:graphicFrameLocks noGrp="1"/>
          </p:cNvGraphicFramePr>
          <p:nvPr>
            <p:ph idx="1"/>
            <p:extLst/>
          </p:nvPr>
        </p:nvGraphicFramePr>
        <p:xfrm>
          <a:off x="1981200" y="1176339"/>
          <a:ext cx="8229600" cy="5113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47189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are all amazing!</a:t>
            </a:r>
            <a:endParaRPr lang="en-GB" dirty="0"/>
          </a:p>
        </p:txBody>
      </p:sp>
      <p:sp>
        <p:nvSpPr>
          <p:cNvPr id="3" name="Content Placeholder 2"/>
          <p:cNvSpPr>
            <a:spLocks noGrp="1"/>
          </p:cNvSpPr>
          <p:nvPr>
            <p:ph idx="1"/>
          </p:nvPr>
        </p:nvSpPr>
        <p:spPr>
          <a:xfrm>
            <a:off x="1981200" y="1329857"/>
            <a:ext cx="8229600" cy="4796307"/>
          </a:xfrm>
          <a:ln>
            <a:solidFill>
              <a:schemeClr val="tx1"/>
            </a:solidFill>
          </a:ln>
        </p:spPr>
        <p:txBody>
          <a:bodyPr>
            <a:normAutofit fontScale="92500" lnSpcReduction="10000"/>
          </a:bodyPr>
          <a:lstStyle/>
          <a:p>
            <a:pPr marL="0" indent="0">
              <a:buNone/>
            </a:pPr>
            <a:endParaRPr lang="en-GB" dirty="0"/>
          </a:p>
          <a:p>
            <a:endParaRPr lang="en-GB" dirty="0"/>
          </a:p>
          <a:p>
            <a:endParaRPr lang="en-GB" dirty="0" smtClean="0"/>
          </a:p>
          <a:p>
            <a:pPr marL="0" indent="0">
              <a:buNone/>
            </a:pPr>
            <a:endParaRPr lang="en-GB" dirty="0" smtClean="0"/>
          </a:p>
          <a:p>
            <a:pPr marL="0" indent="0">
              <a:buNone/>
            </a:pPr>
            <a:endParaRPr lang="en-GB" dirty="0"/>
          </a:p>
          <a:p>
            <a:endParaRPr lang="en-GB" dirty="0" smtClean="0">
              <a:hlinkClick r:id="rId2"/>
            </a:endParaRPr>
          </a:p>
          <a:p>
            <a:pPr marL="0" indent="0">
              <a:buNone/>
            </a:pPr>
            <a:endParaRPr lang="en-GB" dirty="0">
              <a:hlinkClick r:id="rId2"/>
            </a:endParaRPr>
          </a:p>
          <a:p>
            <a:r>
              <a:rPr lang="en-GB" dirty="0" smtClean="0">
                <a:hlinkClick r:id="rId2"/>
              </a:rPr>
              <a:t>karen.lewis36@nhs.net</a:t>
            </a:r>
            <a:endParaRPr lang="en-GB" dirty="0" smtClean="0"/>
          </a:p>
          <a:p>
            <a:r>
              <a:rPr lang="en-GB" dirty="0" smtClean="0"/>
              <a:t>Twitter: @KarenLe08016942</a:t>
            </a:r>
          </a:p>
          <a:p>
            <a:pPr marL="0" indent="0">
              <a:buNone/>
            </a:pPr>
            <a:endParaRPr lang="en-GB"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8474" y="1329857"/>
            <a:ext cx="4206860" cy="307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70385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D2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803605" y="347434"/>
            <a:ext cx="2914141" cy="859611"/>
          </a:xfrm>
          <a:prstGeom prst="rect">
            <a:avLst/>
          </a:prstGeom>
        </p:spPr>
      </p:pic>
      <p:sp>
        <p:nvSpPr>
          <p:cNvPr id="2" name="Title 1"/>
          <p:cNvSpPr>
            <a:spLocks noGrp="1"/>
          </p:cNvSpPr>
          <p:nvPr>
            <p:ph type="title"/>
          </p:nvPr>
        </p:nvSpPr>
        <p:spPr>
          <a:xfrm>
            <a:off x="838200" y="1023764"/>
            <a:ext cx="10515600" cy="1325563"/>
          </a:xfrm>
        </p:spPr>
        <p:txBody>
          <a:bodyPr>
            <a:normAutofit fontScale="90000"/>
          </a:bodyPr>
          <a:lstStyle/>
          <a:p>
            <a:pPr algn="ctr"/>
            <a:r>
              <a:rPr lang="en-GB" dirty="0"/>
              <a:t/>
            </a:r>
            <a:br>
              <a:rPr lang="en-GB" dirty="0"/>
            </a:br>
            <a:r>
              <a:rPr lang="en-GB" b="1" dirty="0" smtClean="0">
                <a:solidFill>
                  <a:srgbClr val="002060"/>
                </a:solidFill>
                <a:latin typeface="Arial" panose="020B0604020202020204" pitchFamily="34" charset="0"/>
                <a:cs typeface="Arial" panose="020B0604020202020204" pitchFamily="34" charset="0"/>
              </a:rPr>
              <a:t/>
            </a:r>
            <a:br>
              <a:rPr lang="en-GB" b="1" dirty="0" smtClean="0">
                <a:solidFill>
                  <a:srgbClr val="002060"/>
                </a:solidFill>
                <a:latin typeface="Arial" panose="020B0604020202020204" pitchFamily="34" charset="0"/>
                <a:cs typeface="Arial" panose="020B0604020202020204" pitchFamily="34" charset="0"/>
              </a:rPr>
            </a:br>
            <a:endParaRPr lang="en-GB" b="1" i="1" dirty="0">
              <a:solidFill>
                <a:srgbClr val="00206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normAutofit fontScale="77500" lnSpcReduction="20000"/>
          </a:bodyPr>
          <a:lstStyle/>
          <a:p>
            <a:endParaRPr lang="en-GB" dirty="0" smtClean="0">
              <a:solidFill>
                <a:srgbClr val="002060"/>
              </a:solidFill>
              <a:latin typeface="Arial" panose="020B0604020202020204" pitchFamily="34" charset="0"/>
              <a:cs typeface="Arial" panose="020B0604020202020204" pitchFamily="34" charset="0"/>
            </a:endParaRPr>
          </a:p>
          <a:p>
            <a:r>
              <a:rPr lang="en-GB" dirty="0" smtClean="0">
                <a:solidFill>
                  <a:srgbClr val="002060"/>
                </a:solidFill>
                <a:latin typeface="Arial" panose="020B0604020202020204" pitchFamily="34" charset="0"/>
                <a:cs typeface="Arial" panose="020B0604020202020204" pitchFamily="34" charset="0"/>
              </a:rPr>
              <a:t>What do you think students on placement can learn form support workers?</a:t>
            </a:r>
          </a:p>
          <a:p>
            <a:endParaRPr lang="en-GB" dirty="0" smtClean="0">
              <a:solidFill>
                <a:srgbClr val="002060"/>
              </a:solidFill>
              <a:latin typeface="Arial" panose="020B0604020202020204" pitchFamily="34" charset="0"/>
              <a:cs typeface="Arial" panose="020B0604020202020204" pitchFamily="34" charset="0"/>
            </a:endParaRPr>
          </a:p>
          <a:p>
            <a:r>
              <a:rPr lang="en-GB" dirty="0" smtClean="0">
                <a:solidFill>
                  <a:srgbClr val="002060"/>
                </a:solidFill>
                <a:latin typeface="Arial" panose="020B0604020202020204" pitchFamily="34" charset="0"/>
                <a:cs typeface="Arial" panose="020B0604020202020204" pitchFamily="34" charset="0"/>
              </a:rPr>
              <a:t>What do you think are the barriers and challenges to support workers being more formally involved in the education of students on placement?</a:t>
            </a:r>
          </a:p>
          <a:p>
            <a:endParaRPr lang="en-GB" dirty="0" smtClean="0">
              <a:solidFill>
                <a:srgbClr val="002060"/>
              </a:solidFill>
              <a:latin typeface="Arial" panose="020B0604020202020204" pitchFamily="34" charset="0"/>
              <a:cs typeface="Arial" panose="020B0604020202020204" pitchFamily="34" charset="0"/>
            </a:endParaRPr>
          </a:p>
          <a:p>
            <a:r>
              <a:rPr lang="en-GB" dirty="0" smtClean="0">
                <a:solidFill>
                  <a:srgbClr val="002060"/>
                </a:solidFill>
                <a:latin typeface="Arial" panose="020B0604020202020204" pitchFamily="34" charset="0"/>
                <a:cs typeface="Arial" panose="020B0604020202020204" pitchFamily="34" charset="0"/>
              </a:rPr>
              <a:t>What could the CSP do to help </a:t>
            </a:r>
            <a:endParaRPr lang="en-GB" dirty="0">
              <a:solidFill>
                <a:srgbClr val="002060"/>
              </a:solidFill>
              <a:latin typeface="Arial" panose="020B0604020202020204" pitchFamily="34" charset="0"/>
              <a:cs typeface="Arial" panose="020B0604020202020204" pitchFamily="34" charset="0"/>
            </a:endParaRPr>
          </a:p>
          <a:p>
            <a:endParaRPr lang="en-GB" dirty="0"/>
          </a:p>
        </p:txBody>
      </p:sp>
      <p:sp>
        <p:nvSpPr>
          <p:cNvPr id="9" name="Title 1"/>
          <p:cNvSpPr txBox="1">
            <a:spLocks/>
          </p:cNvSpPr>
          <p:nvPr/>
        </p:nvSpPr>
        <p:spPr>
          <a:xfrm>
            <a:off x="721822" y="918136"/>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dirty="0" smtClean="0">
              <a:solidFill>
                <a:srgbClr val="002060"/>
              </a:solidFill>
              <a:latin typeface="Arial" panose="020B0604020202020204" pitchFamily="34" charset="0"/>
              <a:cs typeface="Arial" panose="020B0604020202020204" pitchFamily="34" charset="0"/>
            </a:endParaRPr>
          </a:p>
          <a:p>
            <a:pPr algn="ctr"/>
            <a:r>
              <a:rPr lang="en-GB" b="1" dirty="0" smtClean="0">
                <a:solidFill>
                  <a:srgbClr val="002060"/>
                </a:solidFill>
                <a:latin typeface="Arial" panose="020B0604020202020204" pitchFamily="34" charset="0"/>
                <a:cs typeface="Arial" panose="020B0604020202020204" pitchFamily="34" charset="0"/>
              </a:rPr>
              <a:t>Your role in student placement education</a:t>
            </a:r>
            <a:endParaRPr lang="en-GB"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84272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EABE7FC3-98C1-4E9C-AA48-E9BC6E37C5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5263" y="244475"/>
            <a:ext cx="2914650" cy="8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B96482D-A395-744C-BE08-5C778C6EDF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100" y="694834"/>
            <a:ext cx="9939801" cy="5468333"/>
          </a:xfrm>
          <a:prstGeom prst="rect">
            <a:avLst/>
          </a:prstGeom>
        </p:spPr>
      </p:pic>
      <p:sp>
        <p:nvSpPr>
          <p:cNvPr id="3" name="Rectangle 2"/>
          <p:cNvSpPr/>
          <p:nvPr/>
        </p:nvSpPr>
        <p:spPr>
          <a:xfrm>
            <a:off x="2388433" y="1103842"/>
            <a:ext cx="7415134" cy="45461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srgbClr val="FF0000"/>
                </a:solidFill>
                <a:effectLst/>
                <a:uLnTx/>
                <a:uFillTx/>
                <a:latin typeface="Calibri" panose="020F0502020204030204"/>
                <a:ea typeface="+mn-ea"/>
                <a:cs typeface="+mn-cs"/>
              </a:rPr>
              <a:t>Video</a:t>
            </a:r>
            <a:endParaRPr kumimoji="0" lang="en-GB" sz="1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9" name="TextBox 8">
            <a:hlinkClick r:id="rId6"/>
          </p:cNvPr>
          <p:cNvSpPr txBox="1"/>
          <p:nvPr/>
        </p:nvSpPr>
        <p:spPr>
          <a:xfrm>
            <a:off x="2388433" y="6147899"/>
            <a:ext cx="7367146" cy="5436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933" b="1" i="0" u="none" strike="noStrike" kern="1200" cap="none" spc="0" normalizeH="0" baseline="0" noProof="0" dirty="0" smtClean="0">
                <a:ln>
                  <a:noFill/>
                </a:ln>
                <a:solidFill>
                  <a:srgbClr val="27236D"/>
                </a:solidFill>
                <a:effectLst/>
                <a:uLnTx/>
                <a:uFillTx/>
                <a:latin typeface="Calibri" panose="020F0502020204030204"/>
                <a:ea typeface="+mn-ea"/>
                <a:cs typeface="+mn-cs"/>
              </a:rPr>
              <a:t>CSP associate membership - what does it offer</a:t>
            </a:r>
            <a:endParaRPr kumimoji="0" lang="en-GB" sz="2933" b="1" i="0" u="none" strike="noStrike" kern="1200" cap="none" spc="0" normalizeH="0" baseline="0" noProof="0" dirty="0">
              <a:ln>
                <a:noFill/>
              </a:ln>
              <a:solidFill>
                <a:srgbClr val="27236D"/>
              </a:solidFill>
              <a:effectLst/>
              <a:uLnTx/>
              <a:uFillTx/>
              <a:latin typeface="Calibri" panose="020F0502020204030204"/>
              <a:ea typeface="+mn-ea"/>
              <a:cs typeface="+mn-cs"/>
            </a:endParaRPr>
          </a:p>
        </p:txBody>
      </p:sp>
      <p:pic>
        <p:nvPicPr>
          <p:cNvPr id="2" name="0Ypz7bmXLPM"/>
          <p:cNvPicPr>
            <a:picLocks noRot="1" noChangeAspect="1"/>
          </p:cNvPicPr>
          <p:nvPr>
            <a:videoFile r:link="rId1"/>
          </p:nvPr>
        </p:nvPicPr>
        <p:blipFill>
          <a:blip r:embed="rId7"/>
          <a:stretch>
            <a:fillRect/>
          </a:stretch>
        </p:blipFill>
        <p:spPr>
          <a:xfrm>
            <a:off x="2388433" y="1167512"/>
            <a:ext cx="7415134" cy="4171012"/>
          </a:xfrm>
          <a:prstGeom prst="rect">
            <a:avLst/>
          </a:prstGeom>
        </p:spPr>
      </p:pic>
    </p:spTree>
    <p:extLst>
      <p:ext uri="{BB962C8B-B14F-4D97-AF65-F5344CB8AC3E}">
        <p14:creationId xmlns:p14="http://schemas.microsoft.com/office/powerpoint/2010/main" val="9177342"/>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cTn>
                <p:tgtEl>
                  <p:spTgt spid="2"/>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ame Side Corner Rectangle 11"/>
          <p:cNvSpPr/>
          <p:nvPr/>
        </p:nvSpPr>
        <p:spPr>
          <a:xfrm rot="5400000">
            <a:off x="2143165" y="1689410"/>
            <a:ext cx="2700251" cy="6986581"/>
          </a:xfrm>
          <a:prstGeom prst="round2SameRect">
            <a:avLst/>
          </a:prstGeom>
          <a:solidFill>
            <a:srgbClr val="4D86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8360" y="119063"/>
            <a:ext cx="10515600" cy="1079565"/>
          </a:xfrm>
        </p:spPr>
        <p:txBody>
          <a:bodyPr>
            <a:normAutofit/>
          </a:bodyPr>
          <a:lstStyle/>
          <a:p>
            <a:r>
              <a:rPr lang="en-GB" sz="3200" spc="-1" dirty="0" smtClean="0">
                <a:solidFill>
                  <a:srgbClr val="27236D"/>
                </a:solidFill>
                <a:latin typeface="Segoe UI Black" panose="020B0A02040204020203" pitchFamily="34" charset="0"/>
                <a:ea typeface="Segoe UI Black" panose="020B0A02040204020203" pitchFamily="34" charset="0"/>
                <a:cs typeface="+mn-cs"/>
              </a:rPr>
              <a:t>BECOME AN </a:t>
            </a:r>
            <a:r>
              <a:rPr lang="en-GB" sz="3200" spc="-1" dirty="0">
                <a:solidFill>
                  <a:srgbClr val="ED7D31"/>
                </a:solidFill>
                <a:latin typeface="Segoe UI Black" panose="020B0A02040204020203" pitchFamily="34" charset="0"/>
                <a:ea typeface="Segoe UI Black" panose="020B0A02040204020203" pitchFamily="34" charset="0"/>
                <a:cs typeface="+mn-cs"/>
              </a:rPr>
              <a:t>ASSOCIATE </a:t>
            </a:r>
            <a:r>
              <a:rPr lang="en-GB" sz="3200" spc="-1" dirty="0" smtClean="0">
                <a:solidFill>
                  <a:srgbClr val="ED7D31"/>
                </a:solidFill>
                <a:latin typeface="Segoe UI Black" panose="020B0A02040204020203" pitchFamily="34" charset="0"/>
                <a:ea typeface="Segoe UI Black" panose="020B0A02040204020203" pitchFamily="34" charset="0"/>
                <a:cs typeface="+mn-cs"/>
              </a:rPr>
              <a:t>MEMBER </a:t>
            </a:r>
            <a:r>
              <a:rPr lang="en-GB" sz="3200" spc="-1" dirty="0" smtClean="0">
                <a:solidFill>
                  <a:srgbClr val="27236D"/>
                </a:solidFill>
                <a:latin typeface="Segoe UI Black" panose="020B0A02040204020203" pitchFamily="34" charset="0"/>
                <a:ea typeface="Segoe UI Black" panose="020B0A02040204020203" pitchFamily="34" charset="0"/>
                <a:cs typeface="+mn-cs"/>
              </a:rPr>
              <a:t>TODAY</a:t>
            </a:r>
            <a:endParaRPr lang="en-GB" sz="3200" spc="-1" dirty="0">
              <a:solidFill>
                <a:srgbClr val="27236D"/>
              </a:solidFill>
              <a:latin typeface="Segoe UI Black" panose="020B0A02040204020203" pitchFamily="34" charset="0"/>
              <a:ea typeface="Segoe UI Black" panose="020B0A02040204020203" pitchFamily="34" charset="0"/>
              <a:cs typeface="+mn-cs"/>
            </a:endParaRPr>
          </a:p>
        </p:txBody>
      </p:sp>
      <p:sp>
        <p:nvSpPr>
          <p:cNvPr id="4" name="CustomShape 1">
            <a:extLst>
              <a:ext uri="{FF2B5EF4-FFF2-40B4-BE49-F238E27FC236}">
                <a16:creationId xmlns:a16="http://schemas.microsoft.com/office/drawing/2014/main" id="{B7677F2D-1E69-461E-A934-ECF3F881E5A3}"/>
              </a:ext>
            </a:extLst>
          </p:cNvPr>
          <p:cNvSpPr/>
          <p:nvPr/>
        </p:nvSpPr>
        <p:spPr>
          <a:xfrm>
            <a:off x="0" y="0"/>
            <a:ext cx="12192000" cy="119063"/>
          </a:xfrm>
          <a:prstGeom prst="rect">
            <a:avLst/>
          </a:prstGeom>
          <a:solidFill>
            <a:srgbClr val="27236D"/>
          </a:solidFill>
          <a:ln>
            <a:noFill/>
          </a:ln>
        </p:spPr>
        <p:style>
          <a:lnRef idx="2">
            <a:schemeClr val="accent1">
              <a:shade val="50000"/>
            </a:schemeClr>
          </a:lnRef>
          <a:fillRef idx="1">
            <a:schemeClr val="accent1"/>
          </a:fillRef>
          <a:effectRef idx="0">
            <a:schemeClr val="accent1"/>
          </a:effectRef>
          <a:fontRef idx="minor"/>
        </p:style>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8950" y="276225"/>
            <a:ext cx="2479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053154" y="1151507"/>
            <a:ext cx="2635780" cy="2651919"/>
          </a:xfrm>
          <a:prstGeom prst="ellipse">
            <a:avLst/>
          </a:prstGeom>
        </p:spPr>
      </p:pic>
      <p:sp>
        <p:nvSpPr>
          <p:cNvPr id="10" name="Rectangle 9"/>
          <p:cNvSpPr/>
          <p:nvPr/>
        </p:nvSpPr>
        <p:spPr>
          <a:xfrm>
            <a:off x="175856" y="1419139"/>
            <a:ext cx="8641573" cy="486287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27236D"/>
                </a:solidFill>
                <a:effectLst/>
                <a:uLnTx/>
                <a:uFillTx/>
                <a:latin typeface="Arial" panose="020B0604020202020204" pitchFamily="34" charset="0"/>
                <a:ea typeface="+mn-ea"/>
                <a:cs typeface="Arial" panose="020B0604020202020204" pitchFamily="34" charset="0"/>
              </a:rPr>
              <a:t>Join at </a:t>
            </a:r>
            <a:r>
              <a:rPr kumimoji="0" lang="en-GB" sz="3200" b="1" i="0" u="none" strike="noStrike" kern="1200" cap="none" spc="0" normalizeH="0" baseline="0" noProof="0" dirty="0" smtClean="0">
                <a:ln>
                  <a:noFill/>
                </a:ln>
                <a:solidFill>
                  <a:srgbClr val="27236D"/>
                </a:solidFill>
                <a:effectLst/>
                <a:uLnTx/>
                <a:uFillTx/>
                <a:latin typeface="Arial" panose="020B0604020202020204" pitchFamily="34" charset="0"/>
                <a:ea typeface="+mn-ea"/>
                <a:cs typeface="Arial" panose="020B0604020202020204" pitchFamily="34" charset="0"/>
                <a:hlinkClick r:id="rId5"/>
              </a:rPr>
              <a:t>www.csp.org.uk/associate</a:t>
            </a:r>
            <a:r>
              <a:rPr kumimoji="0" lang="en-GB" sz="3200" b="1" i="0" u="none" strike="noStrike" kern="1200" cap="none" spc="0" normalizeH="0" baseline="0" noProof="0" dirty="0">
                <a:ln>
                  <a:noFill/>
                </a:ln>
                <a:solidFill>
                  <a:srgbClr val="27236D"/>
                </a:solidFill>
                <a:effectLst/>
                <a:uLnTx/>
                <a:uFillTx/>
                <a:latin typeface="Arial" panose="020B0604020202020204" pitchFamily="34" charset="0"/>
                <a:ea typeface="+mn-ea"/>
                <a:cs typeface="Arial" panose="020B0604020202020204" pitchFamily="34" charset="0"/>
              </a:rPr>
              <a:t/>
            </a:r>
            <a:br>
              <a:rPr kumimoji="0" lang="en-GB" sz="3200" b="1" i="0" u="none" strike="noStrike" kern="1200" cap="none" spc="0" normalizeH="0" baseline="0" noProof="0" dirty="0">
                <a:ln>
                  <a:noFill/>
                </a:ln>
                <a:solidFill>
                  <a:srgbClr val="27236D"/>
                </a:solidFill>
                <a:effectLst/>
                <a:uLnTx/>
                <a:uFillTx/>
                <a:latin typeface="Arial" panose="020B0604020202020204" pitchFamily="34" charset="0"/>
                <a:ea typeface="+mn-ea"/>
                <a:cs typeface="Arial" panose="020B0604020202020204" pitchFamily="34" charset="0"/>
              </a:rPr>
            </a:br>
            <a:endParaRPr kumimoji="0" lang="en-GB" sz="2800" b="1" i="0" u="none" strike="noStrike" kern="1200" cap="none" spc="0" normalizeH="0" baseline="0" noProof="0" dirty="0">
              <a:ln>
                <a:noFill/>
              </a:ln>
              <a:solidFill>
                <a:srgbClr val="2723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27236D"/>
                </a:solidFill>
                <a:effectLst/>
                <a:uLnTx/>
                <a:uFillTx/>
                <a:latin typeface="Arial" panose="020B0604020202020204" pitchFamily="34" charset="0"/>
                <a:ea typeface="+mn-ea"/>
                <a:cs typeface="Arial" panose="020B0604020202020204" pitchFamily="34" charset="0"/>
              </a:rPr>
              <a:t>Complete your online application by</a:t>
            </a:r>
            <a:r>
              <a:rPr kumimoji="0" lang="en-GB" sz="2800" b="1" i="0" u="none" strike="noStrike" kern="1200" cap="none" spc="0" normalizeH="0" baseline="0" noProof="0" dirty="0" smtClean="0">
                <a:ln>
                  <a:noFill/>
                </a:ln>
                <a:solidFill>
                  <a:srgbClr val="27236D"/>
                </a:solidFill>
                <a:effectLst/>
                <a:uLnTx/>
                <a:uFillTx/>
                <a:latin typeface="Arial" panose="020B0604020202020204" pitchFamily="34" charset="0"/>
                <a:ea typeface="+mn-ea"/>
                <a:cs typeface="Arial" panose="020B0604020202020204" pitchFamily="34" charset="0"/>
              </a:rPr>
              <a:t> midnight on 27</a:t>
            </a:r>
            <a:r>
              <a:rPr kumimoji="0" lang="en-GB" sz="2800" b="1" i="0" u="none" strike="noStrike" kern="1200" cap="none" spc="0" normalizeH="0" baseline="30000" noProof="0" dirty="0" smtClean="0">
                <a:ln>
                  <a:noFill/>
                </a:ln>
                <a:solidFill>
                  <a:srgbClr val="27236D"/>
                </a:solidFill>
                <a:effectLst/>
                <a:uLnTx/>
                <a:uFillTx/>
                <a:latin typeface="Arial" panose="020B0604020202020204" pitchFamily="34" charset="0"/>
                <a:ea typeface="+mn-ea"/>
                <a:cs typeface="Arial" panose="020B0604020202020204" pitchFamily="34" charset="0"/>
              </a:rPr>
              <a:t>th</a:t>
            </a:r>
            <a:r>
              <a:rPr kumimoji="0" lang="en-GB" sz="2800" b="1" i="0" u="none" strike="noStrike" kern="1200" cap="none" spc="0" normalizeH="0" baseline="0" noProof="0" dirty="0" smtClean="0">
                <a:ln>
                  <a:noFill/>
                </a:ln>
                <a:solidFill>
                  <a:srgbClr val="27236D"/>
                </a:solidFill>
                <a:effectLst/>
                <a:uLnTx/>
                <a:uFillTx/>
                <a:latin typeface="Arial" panose="020B0604020202020204" pitchFamily="34" charset="0"/>
                <a:ea typeface="+mn-ea"/>
                <a:cs typeface="Arial" panose="020B0604020202020204" pitchFamily="34" charset="0"/>
              </a:rPr>
              <a:t> September</a:t>
            </a:r>
            <a:r>
              <a:rPr kumimoji="0" lang="en-GB" sz="2800" b="0" i="0" u="none" strike="noStrike" kern="1200" cap="none" spc="0" normalizeH="0" baseline="0" noProof="0" dirty="0" smtClean="0">
                <a:ln>
                  <a:noFill/>
                </a:ln>
                <a:solidFill>
                  <a:srgbClr val="27236D"/>
                </a:solidFill>
                <a:effectLst/>
                <a:uLnTx/>
                <a:uFillTx/>
                <a:latin typeface="Arial" panose="020B0604020202020204" pitchFamily="34" charset="0"/>
                <a:ea typeface="+mn-ea"/>
                <a:cs typeface="Arial" panose="020B0604020202020204" pitchFamily="34" charset="0"/>
              </a:rPr>
              <a:t> to be eligible for a </a:t>
            </a:r>
            <a:r>
              <a:rPr kumimoji="0" lang="en-GB" sz="2800" b="1" i="0" u="none" strike="noStrike" kern="1200" cap="none" spc="0" normalizeH="0" baseline="0" noProof="0" dirty="0" smtClean="0">
                <a:ln>
                  <a:noFill/>
                </a:ln>
                <a:solidFill>
                  <a:srgbClr val="ED7D31"/>
                </a:solidFill>
                <a:effectLst/>
                <a:uLnTx/>
                <a:uFillTx/>
                <a:latin typeface="Arial" panose="020B0604020202020204" pitchFamily="34" charset="0"/>
                <a:ea typeface="+mn-ea"/>
                <a:cs typeface="Arial" panose="020B0604020202020204" pitchFamily="34" charset="0"/>
              </a:rPr>
              <a:t>FREE</a:t>
            </a:r>
            <a:r>
              <a:rPr kumimoji="0" lang="en-GB" sz="2800" b="0" i="0" u="none" strike="noStrike" kern="1200" cap="none" spc="0" normalizeH="0" baseline="0" noProof="0" dirty="0" smtClean="0">
                <a:ln>
                  <a:noFill/>
                </a:ln>
                <a:solidFill>
                  <a:srgbClr val="27236D"/>
                </a:solidFill>
                <a:effectLst/>
                <a:uLnTx/>
                <a:uFillTx/>
                <a:latin typeface="Arial" panose="020B0604020202020204" pitchFamily="34" charset="0"/>
                <a:ea typeface="+mn-ea"/>
                <a:cs typeface="Arial" panose="020B0604020202020204" pitchFamily="34" charset="0"/>
              </a:rPr>
              <a:t> pocketbook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smtClean="0">
              <a:ln>
                <a:noFill/>
              </a:ln>
              <a:solidFill>
                <a:srgbClr val="27236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To claim your gift, email Asha </a:t>
            </a:r>
            <a:br>
              <a:rPr kumimoji="0" lang="en-GB" sz="2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br>
            <a:r>
              <a:rPr kumimoji="0" lang="en-GB" sz="2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r>
              <a:rPr kumimoji="0" lang="en-GB"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israma@csp.org.uk</a:t>
            </a:r>
            <a:r>
              <a:rPr kumimoji="0" lang="en-GB" sz="2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with</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your full name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application ID </a:t>
            </a:r>
            <a:r>
              <a:rPr kumimoji="0" lang="en-GB" sz="24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(on completion)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t>
            </a:r>
            <a:r>
              <a:rPr kumimoji="0" lang="en-GB" sz="2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referred choice of pocketbook</a:t>
            </a:r>
          </a:p>
        </p:txBody>
      </p:sp>
      <p:sp>
        <p:nvSpPr>
          <p:cNvPr id="13" name="Oval 12"/>
          <p:cNvSpPr/>
          <p:nvPr/>
        </p:nvSpPr>
        <p:spPr>
          <a:xfrm>
            <a:off x="10183223" y="3053013"/>
            <a:ext cx="1998760" cy="1914210"/>
          </a:xfrm>
          <a:prstGeom prst="ellipse">
            <a:avLst/>
          </a:prstGeom>
          <a:solidFill>
            <a:srgbClr val="B5091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white"/>
                </a:solidFill>
                <a:effectLst/>
                <a:uLnTx/>
                <a:uFillTx/>
                <a:latin typeface="Calibri" panose="020F0502020204030204"/>
                <a:ea typeface="+mn-ea"/>
                <a:cs typeface="+mn-cs"/>
              </a:rPr>
              <a:t>£9.64 per month</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4" name="Group 13"/>
          <p:cNvGrpSpPr>
            <a:grpSpLocks noChangeAspect="1"/>
          </p:cNvGrpSpPr>
          <p:nvPr/>
        </p:nvGrpSpPr>
        <p:grpSpPr>
          <a:xfrm rot="804084">
            <a:off x="6543595" y="3672885"/>
            <a:ext cx="3340971" cy="2969687"/>
            <a:chOff x="8698479" y="1881824"/>
            <a:chExt cx="8299646" cy="7377303"/>
          </a:xfrm>
        </p:grpSpPr>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1966" r="-1"/>
            <a:stretch/>
          </p:blipFill>
          <p:spPr>
            <a:xfrm rot="458474">
              <a:off x="12284737" y="1881824"/>
              <a:ext cx="4713388" cy="7306975"/>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32734">
              <a:off x="8698479" y="3042693"/>
              <a:ext cx="4282432" cy="6216434"/>
            </a:xfrm>
            <a:prstGeom prst="rect">
              <a:avLst/>
            </a:prstGeom>
            <a:ln>
              <a:noFill/>
            </a:ln>
            <a:effectLst>
              <a:outerShdw blurRad="292100" dist="139700" dir="2700000" algn="tl" rotWithShape="0">
                <a:srgbClr val="333333">
                  <a:alpha val="65000"/>
                </a:srgbClr>
              </a:outerShdw>
            </a:effectLst>
          </p:spPr>
        </p:pic>
      </p:grpSp>
      <p:grpSp>
        <p:nvGrpSpPr>
          <p:cNvPr id="20" name="Group 19"/>
          <p:cNvGrpSpPr/>
          <p:nvPr/>
        </p:nvGrpSpPr>
        <p:grpSpPr>
          <a:xfrm rot="20383379">
            <a:off x="7495866" y="5539198"/>
            <a:ext cx="1569969" cy="1376261"/>
            <a:chOff x="3867775" y="1974473"/>
            <a:chExt cx="2550434" cy="2342319"/>
          </a:xfrm>
        </p:grpSpPr>
        <p:sp>
          <p:nvSpPr>
            <p:cNvPr id="21" name="Oval 20"/>
            <p:cNvSpPr/>
            <p:nvPr/>
          </p:nvSpPr>
          <p:spPr>
            <a:xfrm rot="946644">
              <a:off x="3941683" y="1974473"/>
              <a:ext cx="2339767" cy="2342319"/>
            </a:xfrm>
            <a:prstGeom prst="ellipse">
              <a:avLst/>
            </a:prstGeom>
            <a:solidFill>
              <a:srgbClr val="6961A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p:cNvSpPr/>
            <p:nvPr/>
          </p:nvSpPr>
          <p:spPr>
            <a:xfrm rot="1033450">
              <a:off x="3867775" y="2455530"/>
              <a:ext cx="2550434" cy="1341848"/>
            </a:xfrm>
            <a:prstGeom prst="rect">
              <a:avLst/>
            </a:prstGeom>
          </p:spPr>
          <p:txBody>
            <a:bodyPr wrap="square">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Calibri" panose="020F0502020204030204"/>
                  <a:ea typeface="+mn-ea"/>
                  <a:cs typeface="+mn-cs"/>
                </a:rPr>
                <a:t>Each worth </a:t>
              </a:r>
              <a:br>
                <a:rPr kumimoji="0" lang="en-GB" sz="2000" b="1" i="0" u="none" strike="noStrike" kern="1200" cap="none" spc="0" normalizeH="0" baseline="0" noProof="0" dirty="0" smtClean="0">
                  <a:ln>
                    <a:noFill/>
                  </a:ln>
                  <a:solidFill>
                    <a:prstClr val="white"/>
                  </a:solidFill>
                  <a:effectLst/>
                  <a:uLnTx/>
                  <a:uFillTx/>
                  <a:latin typeface="Calibri" panose="020F0502020204030204"/>
                  <a:ea typeface="+mn-ea"/>
                  <a:cs typeface="+mn-cs"/>
                </a:rPr>
              </a:br>
              <a:r>
                <a:rPr kumimoji="0" lang="en-GB" sz="2000" b="1" i="0" u="none" strike="noStrike" kern="1200" cap="none" spc="0" normalizeH="0" baseline="0" noProof="0" dirty="0" smtClean="0">
                  <a:ln>
                    <a:noFill/>
                  </a:ln>
                  <a:solidFill>
                    <a:prstClr val="white"/>
                  </a:solidFill>
                  <a:effectLst/>
                  <a:uLnTx/>
                  <a:uFillTx/>
                  <a:latin typeface="Calibri" panose="020F0502020204030204"/>
                  <a:ea typeface="+mn-ea"/>
                  <a:cs typeface="+mn-cs"/>
                </a:rPr>
                <a:t>over £22</a:t>
              </a:r>
              <a:endPar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152105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D2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803605" y="347434"/>
            <a:ext cx="2914141" cy="859611"/>
          </a:xfrm>
          <a:prstGeom prst="rect">
            <a:avLst/>
          </a:prstGeom>
        </p:spPr>
      </p:pic>
      <p:sp>
        <p:nvSpPr>
          <p:cNvPr id="2" name="Title 1"/>
          <p:cNvSpPr>
            <a:spLocks noGrp="1"/>
          </p:cNvSpPr>
          <p:nvPr>
            <p:ph type="title"/>
          </p:nvPr>
        </p:nvSpPr>
        <p:spPr/>
        <p:txBody>
          <a:bodyPr>
            <a:normAutofit fontScale="90000"/>
          </a:bodyPr>
          <a:lstStyle/>
          <a:p>
            <a:pPr algn="ctr"/>
            <a:r>
              <a:rPr lang="en-GB" dirty="0"/>
              <a:t/>
            </a:r>
            <a:br>
              <a:rPr lang="en-GB" dirty="0"/>
            </a:br>
            <a:r>
              <a:rPr lang="en-GB" b="1" dirty="0" smtClean="0">
                <a:solidFill>
                  <a:srgbClr val="002060"/>
                </a:solidFill>
                <a:latin typeface="Arial" panose="020B0604020202020204" pitchFamily="34" charset="0"/>
                <a:cs typeface="Arial" panose="020B0604020202020204" pitchFamily="34" charset="0"/>
              </a:rPr>
              <a:t/>
            </a:r>
            <a:br>
              <a:rPr lang="en-GB" b="1" dirty="0" smtClean="0">
                <a:solidFill>
                  <a:srgbClr val="002060"/>
                </a:solidFill>
                <a:latin typeface="Arial" panose="020B0604020202020204" pitchFamily="34" charset="0"/>
                <a:cs typeface="Arial" panose="020B0604020202020204" pitchFamily="34" charset="0"/>
              </a:rPr>
            </a:br>
            <a:endParaRPr lang="en-GB" b="1" i="1" dirty="0">
              <a:solidFill>
                <a:srgbClr val="002060"/>
              </a:solidFill>
              <a:latin typeface="Arial" panose="020B0604020202020204" pitchFamily="34" charset="0"/>
              <a:cs typeface="Arial" panose="020B06040202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411942064"/>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p:cNvGraphicFramePr/>
          <p:nvPr>
            <p:extLst>
              <p:ext uri="{D42A27DB-BD31-4B8C-83A1-F6EECF244321}">
                <p14:modId xmlns:p14="http://schemas.microsoft.com/office/powerpoint/2010/main" val="1553239564"/>
              </p:ext>
            </p:extLst>
          </p:nvPr>
        </p:nvGraphicFramePr>
        <p:xfrm>
          <a:off x="407325" y="282633"/>
          <a:ext cx="10789920" cy="647561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Oval 6"/>
          <p:cNvSpPr/>
          <p:nvPr/>
        </p:nvSpPr>
        <p:spPr>
          <a:xfrm>
            <a:off x="4750725" y="2685011"/>
            <a:ext cx="2157151" cy="211974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Limited development and progression opportunities</a:t>
            </a:r>
            <a:endParaRPr lang="en-GB" dirty="0">
              <a:latin typeface="Arial" panose="020B0604020202020204" pitchFamily="34" charset="0"/>
              <a:cs typeface="Arial" panose="020B0604020202020204" pitchFamily="34" charset="0"/>
            </a:endParaRPr>
          </a:p>
        </p:txBody>
      </p:sp>
      <p:cxnSp>
        <p:nvCxnSpPr>
          <p:cNvPr id="8" name="Straight Arrow Connector 7"/>
          <p:cNvCxnSpPr/>
          <p:nvPr/>
        </p:nvCxnSpPr>
        <p:spPr>
          <a:xfrm flipH="1" flipV="1">
            <a:off x="2068270" y="1901392"/>
            <a:ext cx="475425" cy="452077"/>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9" name="Oval 8"/>
          <p:cNvSpPr/>
          <p:nvPr/>
        </p:nvSpPr>
        <p:spPr>
          <a:xfrm>
            <a:off x="474254" y="347433"/>
            <a:ext cx="1827465" cy="172243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Innovative and brave</a:t>
            </a:r>
            <a:endParaRPr lang="en-GB" dirty="0">
              <a:latin typeface="Arial" panose="020B0604020202020204" pitchFamily="34" charset="0"/>
              <a:cs typeface="Arial" panose="020B0604020202020204" pitchFamily="34" charset="0"/>
            </a:endParaRPr>
          </a:p>
        </p:txBody>
      </p:sp>
      <p:cxnSp>
        <p:nvCxnSpPr>
          <p:cNvPr id="11" name="Straight Arrow Connector 10"/>
          <p:cNvCxnSpPr/>
          <p:nvPr/>
        </p:nvCxnSpPr>
        <p:spPr>
          <a:xfrm>
            <a:off x="2543695" y="1027906"/>
            <a:ext cx="1936865" cy="0"/>
          </a:xfrm>
          <a:prstGeom prst="straightConnector1">
            <a:avLst/>
          </a:prstGeom>
          <a:ln w="165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39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D2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803605" y="347434"/>
            <a:ext cx="2914141" cy="859611"/>
          </a:xfrm>
          <a:prstGeom prst="rect">
            <a:avLst/>
          </a:prstGeom>
        </p:spPr>
      </p:pic>
      <p:sp>
        <p:nvSpPr>
          <p:cNvPr id="2" name="Title 1"/>
          <p:cNvSpPr>
            <a:spLocks noGrp="1"/>
          </p:cNvSpPr>
          <p:nvPr>
            <p:ph type="title"/>
          </p:nvPr>
        </p:nvSpPr>
        <p:spPr>
          <a:xfrm>
            <a:off x="838200" y="1023764"/>
            <a:ext cx="10515600" cy="1325563"/>
          </a:xfrm>
        </p:spPr>
        <p:txBody>
          <a:bodyPr>
            <a:normAutofit fontScale="90000"/>
          </a:bodyPr>
          <a:lstStyle/>
          <a:p>
            <a:pPr algn="ctr"/>
            <a:r>
              <a:rPr lang="en-GB" dirty="0"/>
              <a:t/>
            </a:r>
            <a:br>
              <a:rPr lang="en-GB" dirty="0"/>
            </a:br>
            <a:r>
              <a:rPr lang="en-GB" b="1" dirty="0" smtClean="0">
                <a:solidFill>
                  <a:srgbClr val="002060"/>
                </a:solidFill>
                <a:latin typeface="Arial" panose="020B0604020202020204" pitchFamily="34" charset="0"/>
                <a:cs typeface="Arial" panose="020B0604020202020204" pitchFamily="34" charset="0"/>
              </a:rPr>
              <a:t/>
            </a:r>
            <a:br>
              <a:rPr lang="en-GB" b="1" dirty="0" smtClean="0">
                <a:solidFill>
                  <a:srgbClr val="002060"/>
                </a:solidFill>
                <a:latin typeface="Arial" panose="020B0604020202020204" pitchFamily="34" charset="0"/>
                <a:cs typeface="Arial" panose="020B0604020202020204" pitchFamily="34" charset="0"/>
              </a:rPr>
            </a:br>
            <a:endParaRPr lang="en-GB" b="1" i="1" dirty="0">
              <a:solidFill>
                <a:srgbClr val="00206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normAutofit fontScale="62500" lnSpcReduction="20000"/>
          </a:bodyPr>
          <a:lstStyle/>
          <a:p>
            <a:endParaRPr lang="en-GB" dirty="0" smtClean="0">
              <a:solidFill>
                <a:srgbClr val="002060"/>
              </a:solidFill>
              <a:latin typeface="Arial" panose="020B0604020202020204" pitchFamily="34" charset="0"/>
              <a:cs typeface="Arial" panose="020B0604020202020204" pitchFamily="34" charset="0"/>
            </a:endParaRPr>
          </a:p>
          <a:p>
            <a:r>
              <a:rPr lang="en-GB" dirty="0" smtClean="0">
                <a:solidFill>
                  <a:srgbClr val="002060"/>
                </a:solidFill>
                <a:latin typeface="Arial" panose="020B0604020202020204" pitchFamily="34" charset="0"/>
                <a:cs typeface="Arial" panose="020B0604020202020204" pitchFamily="34" charset="0"/>
              </a:rPr>
              <a:t>Demand </a:t>
            </a:r>
            <a:r>
              <a:rPr lang="en-GB" dirty="0">
                <a:solidFill>
                  <a:srgbClr val="002060"/>
                </a:solidFill>
                <a:latin typeface="Arial" panose="020B0604020202020204" pitchFamily="34" charset="0"/>
                <a:cs typeface="Arial" panose="020B0604020202020204" pitchFamily="34" charset="0"/>
              </a:rPr>
              <a:t>and ambitions direct that we need to optimise the contribution of SWs. Workforce development as a continuum  </a:t>
            </a:r>
          </a:p>
          <a:p>
            <a:r>
              <a:rPr lang="en-GB" dirty="0">
                <a:solidFill>
                  <a:srgbClr val="002060"/>
                </a:solidFill>
                <a:latin typeface="Arial" panose="020B0604020202020204" pitchFamily="34" charset="0"/>
                <a:cs typeface="Arial" panose="020B0604020202020204" pitchFamily="34" charset="0"/>
              </a:rPr>
              <a:t>Growth is needed – in line with registered workforce growth and other professions’ support workforces (nursing 35% of total workforce)</a:t>
            </a:r>
          </a:p>
          <a:p>
            <a:r>
              <a:rPr lang="en-GB" dirty="0">
                <a:solidFill>
                  <a:srgbClr val="002060"/>
                </a:solidFill>
                <a:latin typeface="Arial" panose="020B0604020202020204" pitchFamily="34" charset="0"/>
                <a:cs typeface="Arial" panose="020B0604020202020204" pitchFamily="34" charset="0"/>
              </a:rPr>
              <a:t>Capability optimised to work at top of scope, greater delegation to release registered capacity – </a:t>
            </a:r>
            <a:r>
              <a:rPr lang="en-GB" b="1" dirty="0">
                <a:solidFill>
                  <a:srgbClr val="002060"/>
                </a:solidFill>
                <a:latin typeface="Arial" panose="020B0604020202020204" pitchFamily="34" charset="0"/>
                <a:cs typeface="Arial" panose="020B0604020202020204" pitchFamily="34" charset="0"/>
              </a:rPr>
              <a:t>not substitution</a:t>
            </a:r>
          </a:p>
          <a:p>
            <a:r>
              <a:rPr lang="en-GB" dirty="0">
                <a:solidFill>
                  <a:srgbClr val="002060"/>
                </a:solidFill>
                <a:latin typeface="Arial" panose="020B0604020202020204" pitchFamily="34" charset="0"/>
                <a:cs typeface="Arial" panose="020B0604020202020204" pitchFamily="34" charset="0"/>
              </a:rPr>
              <a:t>Increase in higher level roles with consistent governance arrangements </a:t>
            </a:r>
          </a:p>
          <a:p>
            <a:r>
              <a:rPr lang="en-GB" dirty="0">
                <a:solidFill>
                  <a:srgbClr val="002060"/>
                </a:solidFill>
                <a:latin typeface="Arial" panose="020B0604020202020204" pitchFamily="34" charset="0"/>
                <a:cs typeface="Arial" panose="020B0604020202020204" pitchFamily="34" charset="0"/>
              </a:rPr>
              <a:t>Increase contribution to practice based learning</a:t>
            </a:r>
          </a:p>
          <a:p>
            <a:endParaRPr lang="en-GB" dirty="0"/>
          </a:p>
        </p:txBody>
      </p:sp>
      <p:sp>
        <p:nvSpPr>
          <p:cNvPr id="9" name="Title 1"/>
          <p:cNvSpPr txBox="1">
            <a:spLocks/>
          </p:cNvSpPr>
          <p:nvPr/>
        </p:nvSpPr>
        <p:spPr>
          <a:xfrm>
            <a:off x="721822" y="918136"/>
            <a:ext cx="10515600"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dirty="0" smtClean="0">
              <a:solidFill>
                <a:srgbClr val="002060"/>
              </a:solidFill>
              <a:latin typeface="Arial" panose="020B0604020202020204" pitchFamily="34" charset="0"/>
              <a:cs typeface="Arial" panose="020B0604020202020204" pitchFamily="34" charset="0"/>
            </a:endParaRPr>
          </a:p>
          <a:p>
            <a:pPr algn="ctr"/>
            <a:r>
              <a:rPr lang="en-GB" b="1" dirty="0" smtClean="0">
                <a:solidFill>
                  <a:srgbClr val="002060"/>
                </a:solidFill>
                <a:latin typeface="Arial" panose="020B0604020202020204" pitchFamily="34" charset="0"/>
                <a:cs typeface="Arial" panose="020B0604020202020204" pitchFamily="34" charset="0"/>
              </a:rPr>
              <a:t>The contribution of the support workforce:</a:t>
            </a:r>
            <a:br>
              <a:rPr lang="en-GB" b="1" dirty="0" smtClean="0">
                <a:solidFill>
                  <a:srgbClr val="002060"/>
                </a:solidFill>
                <a:latin typeface="Arial" panose="020B0604020202020204" pitchFamily="34" charset="0"/>
                <a:cs typeface="Arial" panose="020B0604020202020204" pitchFamily="34" charset="0"/>
              </a:rPr>
            </a:br>
            <a:r>
              <a:rPr lang="en-GB" b="1" dirty="0" smtClean="0">
                <a:solidFill>
                  <a:srgbClr val="002060"/>
                </a:solidFill>
                <a:latin typeface="Arial" panose="020B0604020202020204" pitchFamily="34" charset="0"/>
                <a:cs typeface="Arial" panose="020B0604020202020204" pitchFamily="34" charset="0"/>
              </a:rPr>
              <a:t>CSP position</a:t>
            </a:r>
            <a:endParaRPr lang="en-GB"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8256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D2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803605" y="347434"/>
            <a:ext cx="2914141" cy="859611"/>
          </a:xfrm>
          <a:prstGeom prst="rect">
            <a:avLst/>
          </a:prstGeom>
        </p:spPr>
      </p:pic>
      <p:sp>
        <p:nvSpPr>
          <p:cNvPr id="2" name="Title 1"/>
          <p:cNvSpPr>
            <a:spLocks noGrp="1"/>
          </p:cNvSpPr>
          <p:nvPr>
            <p:ph type="title"/>
          </p:nvPr>
        </p:nvSpPr>
        <p:spPr>
          <a:xfrm>
            <a:off x="838200" y="1023764"/>
            <a:ext cx="10515600" cy="1325563"/>
          </a:xfrm>
        </p:spPr>
        <p:txBody>
          <a:bodyPr>
            <a:normAutofit fontScale="90000"/>
          </a:bodyPr>
          <a:lstStyle/>
          <a:p>
            <a:pPr algn="ctr"/>
            <a:r>
              <a:rPr lang="en-GB" dirty="0"/>
              <a:t/>
            </a:r>
            <a:br>
              <a:rPr lang="en-GB" dirty="0"/>
            </a:br>
            <a:r>
              <a:rPr lang="en-GB" b="1" dirty="0" smtClean="0">
                <a:solidFill>
                  <a:srgbClr val="002060"/>
                </a:solidFill>
                <a:latin typeface="Arial" panose="020B0604020202020204" pitchFamily="34" charset="0"/>
                <a:cs typeface="Arial" panose="020B0604020202020204" pitchFamily="34" charset="0"/>
              </a:rPr>
              <a:t/>
            </a:r>
            <a:br>
              <a:rPr lang="en-GB" b="1" dirty="0" smtClean="0">
                <a:solidFill>
                  <a:srgbClr val="002060"/>
                </a:solidFill>
                <a:latin typeface="Arial" panose="020B0604020202020204" pitchFamily="34" charset="0"/>
                <a:cs typeface="Arial" panose="020B0604020202020204" pitchFamily="34" charset="0"/>
              </a:rPr>
            </a:br>
            <a:endParaRPr lang="en-GB" b="1" i="1" dirty="0">
              <a:solidFill>
                <a:srgbClr val="00206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847725" y="1777747"/>
            <a:ext cx="10515600" cy="4351338"/>
          </a:xfrm>
        </p:spPr>
        <p:txBody>
          <a:bodyPr>
            <a:normAutofit/>
          </a:bodyPr>
          <a:lstStyle/>
          <a:p>
            <a:pPr marL="0" indent="0">
              <a:buNone/>
            </a:pPr>
            <a:r>
              <a:rPr lang="en-GB" dirty="0">
                <a:solidFill>
                  <a:srgbClr val="002060"/>
                </a:solidFill>
                <a:latin typeface="Arial" panose="020B0604020202020204" pitchFamily="34" charset="0"/>
                <a:cs typeface="Arial" panose="020B0604020202020204" pitchFamily="34" charset="0"/>
              </a:rPr>
              <a:t>https://www.csp.org.uk/networks/associates-support-workers</a:t>
            </a:r>
            <a:endParaRPr lang="en-GB" dirty="0" smtClean="0">
              <a:solidFill>
                <a:srgbClr val="002060"/>
              </a:solidFill>
              <a:latin typeface="Arial" panose="020B0604020202020204" pitchFamily="34" charset="0"/>
              <a:cs typeface="Arial" panose="020B0604020202020204" pitchFamily="34" charset="0"/>
            </a:endParaRPr>
          </a:p>
          <a:p>
            <a:endParaRPr lang="en-GB" dirty="0"/>
          </a:p>
        </p:txBody>
      </p:sp>
      <p:sp>
        <p:nvSpPr>
          <p:cNvPr id="9" name="Title 1"/>
          <p:cNvSpPr txBox="1">
            <a:spLocks/>
          </p:cNvSpPr>
          <p:nvPr/>
        </p:nvSpPr>
        <p:spPr>
          <a:xfrm>
            <a:off x="721822" y="918136"/>
            <a:ext cx="10515600"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solidFill>
                  <a:srgbClr val="002060"/>
                </a:solidFill>
                <a:latin typeface="Arial" panose="020B0604020202020204" pitchFamily="34" charset="0"/>
                <a:cs typeface="Arial" panose="020B0604020202020204" pitchFamily="34" charset="0"/>
              </a:rPr>
              <a:t>CSP Resources</a:t>
            </a:r>
          </a:p>
          <a:p>
            <a:pPr algn="ctr"/>
            <a:r>
              <a:rPr lang="en-GB" sz="3300" b="1" dirty="0" smtClean="0">
                <a:solidFill>
                  <a:srgbClr val="002060"/>
                </a:solidFill>
                <a:latin typeface="Arial" panose="020B0604020202020204" pitchFamily="34" charset="0"/>
                <a:cs typeface="Arial" panose="020B0604020202020204" pitchFamily="34" charset="0"/>
              </a:rPr>
              <a:t>Associate Hub</a:t>
            </a:r>
          </a:p>
          <a:p>
            <a:pPr algn="ctr"/>
            <a:r>
              <a:rPr lang="en-GB" b="1" dirty="0" smtClean="0">
                <a:solidFill>
                  <a:srgbClr val="002060"/>
                </a:solidFill>
                <a:latin typeface="Arial" panose="020B0604020202020204" pitchFamily="34" charset="0"/>
                <a:cs typeface="Arial" panose="020B0604020202020204" pitchFamily="34" charset="0"/>
              </a:rPr>
              <a:t> </a:t>
            </a:r>
            <a:endParaRPr lang="en-GB" b="1" dirty="0">
              <a:solidFill>
                <a:srgbClr val="00206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a:off x="251711" y="2473723"/>
            <a:ext cx="2964647" cy="2629213"/>
          </a:xfrm>
          <a:prstGeom prst="rect">
            <a:avLst/>
          </a:prstGeom>
        </p:spPr>
      </p:pic>
      <p:pic>
        <p:nvPicPr>
          <p:cNvPr id="8" name="Picture 7"/>
          <p:cNvPicPr>
            <a:picLocks noChangeAspect="1"/>
          </p:cNvPicPr>
          <p:nvPr/>
        </p:nvPicPr>
        <p:blipFill>
          <a:blip r:embed="rId5"/>
          <a:stretch>
            <a:fillRect/>
          </a:stretch>
        </p:blipFill>
        <p:spPr>
          <a:xfrm>
            <a:off x="3812372" y="4129737"/>
            <a:ext cx="3474720" cy="2320008"/>
          </a:xfrm>
          <a:prstGeom prst="rect">
            <a:avLst/>
          </a:prstGeom>
        </p:spPr>
      </p:pic>
      <p:pic>
        <p:nvPicPr>
          <p:cNvPr id="3" name="Picture 2"/>
          <p:cNvPicPr>
            <a:picLocks noChangeAspect="1"/>
          </p:cNvPicPr>
          <p:nvPr/>
        </p:nvPicPr>
        <p:blipFill>
          <a:blip r:embed="rId6"/>
          <a:stretch>
            <a:fillRect/>
          </a:stretch>
        </p:blipFill>
        <p:spPr>
          <a:xfrm>
            <a:off x="6086475" y="3419475"/>
            <a:ext cx="19050" cy="19050"/>
          </a:xfrm>
          <a:prstGeom prst="rect">
            <a:avLst/>
          </a:prstGeom>
        </p:spPr>
      </p:pic>
      <p:pic>
        <p:nvPicPr>
          <p:cNvPr id="10" name="Picture 9"/>
          <p:cNvPicPr>
            <a:picLocks noChangeAspect="1"/>
          </p:cNvPicPr>
          <p:nvPr/>
        </p:nvPicPr>
        <p:blipFill>
          <a:blip r:embed="rId6"/>
          <a:stretch>
            <a:fillRect/>
          </a:stretch>
        </p:blipFill>
        <p:spPr>
          <a:xfrm>
            <a:off x="6238875" y="3571875"/>
            <a:ext cx="19050" cy="19050"/>
          </a:xfrm>
          <a:prstGeom prst="rect">
            <a:avLst/>
          </a:prstGeom>
        </p:spPr>
      </p:pic>
      <p:pic>
        <p:nvPicPr>
          <p:cNvPr id="11" name="Picture 10"/>
          <p:cNvPicPr>
            <a:picLocks noChangeAspect="1"/>
          </p:cNvPicPr>
          <p:nvPr/>
        </p:nvPicPr>
        <p:blipFill>
          <a:blip r:embed="rId7"/>
          <a:stretch>
            <a:fillRect/>
          </a:stretch>
        </p:blipFill>
        <p:spPr>
          <a:xfrm>
            <a:off x="3942311" y="2433164"/>
            <a:ext cx="2410054" cy="1369349"/>
          </a:xfrm>
          <a:prstGeom prst="rect">
            <a:avLst/>
          </a:prstGeom>
        </p:spPr>
      </p:pic>
      <p:pic>
        <p:nvPicPr>
          <p:cNvPr id="12" name="Picture 11"/>
          <p:cNvPicPr>
            <a:picLocks noChangeAspect="1"/>
          </p:cNvPicPr>
          <p:nvPr/>
        </p:nvPicPr>
        <p:blipFill>
          <a:blip r:embed="rId8"/>
          <a:stretch>
            <a:fillRect/>
          </a:stretch>
        </p:blipFill>
        <p:spPr>
          <a:xfrm>
            <a:off x="7726214" y="2322647"/>
            <a:ext cx="3068817" cy="1743646"/>
          </a:xfrm>
          <a:prstGeom prst="rect">
            <a:avLst/>
          </a:prstGeom>
        </p:spPr>
      </p:pic>
      <p:pic>
        <p:nvPicPr>
          <p:cNvPr id="13" name="Picture 12"/>
          <p:cNvPicPr>
            <a:picLocks noChangeAspect="1"/>
          </p:cNvPicPr>
          <p:nvPr/>
        </p:nvPicPr>
        <p:blipFill>
          <a:blip r:embed="rId9"/>
          <a:stretch>
            <a:fillRect/>
          </a:stretch>
        </p:blipFill>
        <p:spPr>
          <a:xfrm>
            <a:off x="8329354" y="4250870"/>
            <a:ext cx="2147192" cy="2543175"/>
          </a:xfrm>
          <a:prstGeom prst="rect">
            <a:avLst/>
          </a:prstGeom>
        </p:spPr>
      </p:pic>
    </p:spTree>
    <p:extLst>
      <p:ext uri="{BB962C8B-B14F-4D97-AF65-F5344CB8AC3E}">
        <p14:creationId xmlns:p14="http://schemas.microsoft.com/office/powerpoint/2010/main" val="813544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35360" y="260648"/>
            <a:ext cx="7488832" cy="624069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a:endParaRPr>
          </a:p>
        </p:txBody>
      </p:sp>
      <p:sp>
        <p:nvSpPr>
          <p:cNvPr id="2" name="Title 1"/>
          <p:cNvSpPr>
            <a:spLocks noGrp="1"/>
          </p:cNvSpPr>
          <p:nvPr>
            <p:ph type="ctrTitle"/>
          </p:nvPr>
        </p:nvSpPr>
        <p:spPr>
          <a:xfrm>
            <a:off x="1208813" y="1220755"/>
            <a:ext cx="6621760" cy="4032447"/>
          </a:xfrm>
        </p:spPr>
        <p:txBody>
          <a:bodyPr>
            <a:normAutofit/>
          </a:bodyPr>
          <a:lstStyle/>
          <a:p>
            <a:pPr algn="l"/>
            <a:r>
              <a:rPr lang="en-GB" sz="7200" dirty="0"/>
              <a:t>Covid-19: Deconditioning and beyond</a:t>
            </a:r>
          </a:p>
        </p:txBody>
      </p:sp>
      <p:sp>
        <p:nvSpPr>
          <p:cNvPr id="5" name="Oval 4"/>
          <p:cNvSpPr/>
          <p:nvPr/>
        </p:nvSpPr>
        <p:spPr>
          <a:xfrm>
            <a:off x="7824192" y="2023760"/>
            <a:ext cx="4128459" cy="372957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a:endParaRPr>
          </a:p>
        </p:txBody>
      </p:sp>
      <p:sp>
        <p:nvSpPr>
          <p:cNvPr id="3" name="Subtitle 2"/>
          <p:cNvSpPr>
            <a:spLocks noGrp="1"/>
          </p:cNvSpPr>
          <p:nvPr>
            <p:ph type="subTitle" idx="1"/>
          </p:nvPr>
        </p:nvSpPr>
        <p:spPr>
          <a:xfrm>
            <a:off x="7196932" y="2998304"/>
            <a:ext cx="5376597" cy="1752600"/>
          </a:xfrm>
        </p:spPr>
        <p:txBody>
          <a:bodyPr>
            <a:noAutofit/>
          </a:bodyPr>
          <a:lstStyle/>
          <a:p>
            <a:r>
              <a:rPr lang="en-GB" sz="2667" dirty="0"/>
              <a:t>By Chris </a:t>
            </a:r>
            <a:r>
              <a:rPr lang="en-GB" sz="2667" dirty="0" err="1"/>
              <a:t>Tuckett</a:t>
            </a:r>
            <a:r>
              <a:rPr lang="en-GB" sz="2667" dirty="0"/>
              <a:t>, </a:t>
            </a:r>
          </a:p>
          <a:p>
            <a:r>
              <a:rPr lang="en-GB" sz="2667" dirty="0"/>
              <a:t>Physiotherapist and </a:t>
            </a:r>
          </a:p>
          <a:p>
            <a:r>
              <a:rPr lang="en-GB" sz="2667" dirty="0"/>
              <a:t>Physical Activity </a:t>
            </a:r>
          </a:p>
          <a:p>
            <a:r>
              <a:rPr lang="en-GB" sz="2667" dirty="0"/>
              <a:t>Clinical Champion</a:t>
            </a:r>
          </a:p>
        </p:txBody>
      </p:sp>
      <p:sp>
        <p:nvSpPr>
          <p:cNvPr id="6" name="Slide Number Placeholder 5"/>
          <p:cNvSpPr>
            <a:spLocks noGrp="1"/>
          </p:cNvSpPr>
          <p:nvPr>
            <p:ph type="sldNum" sz="quarter" idx="12"/>
          </p:nvPr>
        </p:nvSpPr>
        <p:spPr/>
        <p:txBody>
          <a:bodyPr/>
          <a:lstStyle/>
          <a:p>
            <a:pPr defTabSz="1219170"/>
            <a:fld id="{828AB0F0-3555-475F-B33F-13A7DDEE91F3}" type="slidenum">
              <a:rPr lang="en-GB">
                <a:solidFill>
                  <a:prstClr val="white">
                    <a:tint val="75000"/>
                  </a:prstClr>
                </a:solidFill>
                <a:latin typeface="Calibri"/>
              </a:rPr>
              <a:pPr defTabSz="1219170"/>
              <a:t>7</a:t>
            </a:fld>
            <a:endParaRPr lang="en-GB">
              <a:solidFill>
                <a:prstClr val="white">
                  <a:tint val="75000"/>
                </a:prstClr>
              </a:solidFill>
              <a:latin typeface="Calibri"/>
            </a:endParaRPr>
          </a:p>
        </p:txBody>
      </p:sp>
      <p:sp>
        <p:nvSpPr>
          <p:cNvPr id="7" name="TextBox 6">
            <a:extLst>
              <a:ext uri="{FF2B5EF4-FFF2-40B4-BE49-F238E27FC236}">
                <a16:creationId xmlns:a16="http://schemas.microsoft.com/office/drawing/2014/main" id="{9C623040-C2F9-4298-A167-ACE7CB74076A}"/>
              </a:ext>
            </a:extLst>
          </p:cNvPr>
          <p:cNvSpPr txBox="1"/>
          <p:nvPr/>
        </p:nvSpPr>
        <p:spPr>
          <a:xfrm>
            <a:off x="143339" y="6356352"/>
            <a:ext cx="2844800" cy="461665"/>
          </a:xfrm>
          <a:prstGeom prst="rect">
            <a:avLst/>
          </a:prstGeom>
          <a:noFill/>
        </p:spPr>
        <p:txBody>
          <a:bodyPr wrap="square" rtlCol="0">
            <a:spAutoFit/>
          </a:bodyPr>
          <a:lstStyle/>
          <a:p>
            <a:pPr defTabSz="1219170"/>
            <a:r>
              <a:rPr lang="en-GB" sz="2400" dirty="0">
                <a:solidFill>
                  <a:prstClr val="white"/>
                </a:solidFill>
                <a:latin typeface="Calibri"/>
              </a:rPr>
              <a:t>@HealthPhysio</a:t>
            </a:r>
          </a:p>
        </p:txBody>
      </p:sp>
    </p:spTree>
    <p:extLst>
      <p:ext uri="{BB962C8B-B14F-4D97-AF65-F5344CB8AC3E}">
        <p14:creationId xmlns:p14="http://schemas.microsoft.com/office/powerpoint/2010/main" val="297553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39349" y="452670"/>
            <a:ext cx="7488832" cy="192021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a:endParaRPr>
          </a:p>
        </p:txBody>
      </p:sp>
      <p:sp>
        <p:nvSpPr>
          <p:cNvPr id="2" name="Title 1"/>
          <p:cNvSpPr>
            <a:spLocks noGrp="1"/>
          </p:cNvSpPr>
          <p:nvPr>
            <p:ph type="ctrTitle"/>
          </p:nvPr>
        </p:nvSpPr>
        <p:spPr>
          <a:xfrm>
            <a:off x="911424" y="-123395"/>
            <a:ext cx="6621760" cy="2976331"/>
          </a:xfrm>
        </p:spPr>
        <p:txBody>
          <a:bodyPr>
            <a:normAutofit/>
          </a:bodyPr>
          <a:lstStyle/>
          <a:p>
            <a:pPr algn="l"/>
            <a:r>
              <a:rPr lang="en-GB" sz="6400" dirty="0"/>
              <a:t>What we’ll cover</a:t>
            </a:r>
          </a:p>
        </p:txBody>
      </p:sp>
      <p:sp>
        <p:nvSpPr>
          <p:cNvPr id="5" name="Oval 4"/>
          <p:cNvSpPr/>
          <p:nvPr/>
        </p:nvSpPr>
        <p:spPr>
          <a:xfrm>
            <a:off x="10512491" y="5253204"/>
            <a:ext cx="1488843" cy="142532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a:endParaRPr>
          </a:p>
        </p:txBody>
      </p:sp>
      <p:sp>
        <p:nvSpPr>
          <p:cNvPr id="3" name="Subtitle 2"/>
          <p:cNvSpPr>
            <a:spLocks noGrp="1"/>
          </p:cNvSpPr>
          <p:nvPr>
            <p:ph type="subTitle" idx="1"/>
          </p:nvPr>
        </p:nvSpPr>
        <p:spPr>
          <a:xfrm>
            <a:off x="431371" y="2948947"/>
            <a:ext cx="9217024" cy="1752600"/>
          </a:xfrm>
        </p:spPr>
        <p:txBody>
          <a:bodyPr>
            <a:noAutofit/>
          </a:bodyPr>
          <a:lstStyle/>
          <a:p>
            <a:pPr marL="457189" indent="-457189" algn="l">
              <a:buClr>
                <a:srgbClr val="FFC000"/>
              </a:buClr>
              <a:buFont typeface="Arial" panose="020B0604020202020204" pitchFamily="34" charset="0"/>
              <a:buChar char="•"/>
            </a:pPr>
            <a:r>
              <a:rPr lang="en-GB" sz="3200" dirty="0">
                <a:solidFill>
                  <a:schemeClr val="tx1"/>
                </a:solidFill>
              </a:rPr>
              <a:t>Where are we now</a:t>
            </a:r>
          </a:p>
          <a:p>
            <a:pPr marL="457189" indent="-457189" algn="l">
              <a:buClr>
                <a:srgbClr val="FFC000"/>
              </a:buClr>
              <a:buFont typeface="Arial" panose="020B0604020202020204" pitchFamily="34" charset="0"/>
              <a:buChar char="•"/>
            </a:pPr>
            <a:r>
              <a:rPr lang="en-GB" sz="3200" dirty="0">
                <a:solidFill>
                  <a:schemeClr val="tx1"/>
                </a:solidFill>
              </a:rPr>
              <a:t>Covid-19, lockdown and physical activity</a:t>
            </a:r>
          </a:p>
          <a:p>
            <a:pPr marL="457189" indent="-457189" algn="l">
              <a:buClr>
                <a:srgbClr val="FFC000"/>
              </a:buClr>
              <a:buFont typeface="Arial" panose="020B0604020202020204" pitchFamily="34" charset="0"/>
              <a:buChar char="•"/>
            </a:pPr>
            <a:r>
              <a:rPr lang="en-GB" sz="3200" dirty="0">
                <a:solidFill>
                  <a:schemeClr val="tx1"/>
                </a:solidFill>
              </a:rPr>
              <a:t>Covid-19, deconditioning and the recovery of inpatients</a:t>
            </a:r>
          </a:p>
          <a:p>
            <a:pPr marL="457189" indent="-457189" algn="l">
              <a:buClr>
                <a:srgbClr val="FFC000"/>
              </a:buClr>
              <a:buFont typeface="Arial" panose="020B0604020202020204" pitchFamily="34" charset="0"/>
              <a:buChar char="•"/>
            </a:pPr>
            <a:r>
              <a:rPr lang="en-GB" sz="3200" dirty="0">
                <a:solidFill>
                  <a:schemeClr val="tx1"/>
                </a:solidFill>
              </a:rPr>
              <a:t>Covid-19, when exercise may not be the answer</a:t>
            </a:r>
          </a:p>
        </p:txBody>
      </p:sp>
      <p:sp>
        <p:nvSpPr>
          <p:cNvPr id="6" name="Slide Number Placeholder 5"/>
          <p:cNvSpPr>
            <a:spLocks noGrp="1"/>
          </p:cNvSpPr>
          <p:nvPr>
            <p:ph type="sldNum" sz="quarter" idx="12"/>
          </p:nvPr>
        </p:nvSpPr>
        <p:spPr/>
        <p:txBody>
          <a:bodyPr/>
          <a:lstStyle/>
          <a:p>
            <a:pPr defTabSz="1219170"/>
            <a:fld id="{828AB0F0-3555-475F-B33F-13A7DDEE91F3}" type="slidenum">
              <a:rPr lang="en-GB">
                <a:solidFill>
                  <a:prstClr val="white">
                    <a:tint val="75000"/>
                  </a:prstClr>
                </a:solidFill>
                <a:latin typeface="Calibri"/>
              </a:rPr>
              <a:pPr defTabSz="1219170"/>
              <a:t>8</a:t>
            </a:fld>
            <a:endParaRPr lang="en-GB">
              <a:solidFill>
                <a:prstClr val="white">
                  <a:tint val="75000"/>
                </a:prstClr>
              </a:solidFill>
              <a:latin typeface="Calibri"/>
            </a:endParaRPr>
          </a:p>
        </p:txBody>
      </p:sp>
      <p:sp>
        <p:nvSpPr>
          <p:cNvPr id="7" name="TextBox 6">
            <a:extLst>
              <a:ext uri="{FF2B5EF4-FFF2-40B4-BE49-F238E27FC236}">
                <a16:creationId xmlns:a16="http://schemas.microsoft.com/office/drawing/2014/main" id="{306B4962-68C0-4029-816E-AF90EC907799}"/>
              </a:ext>
            </a:extLst>
          </p:cNvPr>
          <p:cNvSpPr txBox="1"/>
          <p:nvPr/>
        </p:nvSpPr>
        <p:spPr>
          <a:xfrm>
            <a:off x="-73152" y="6356352"/>
            <a:ext cx="2844800" cy="461665"/>
          </a:xfrm>
          <a:prstGeom prst="rect">
            <a:avLst/>
          </a:prstGeom>
          <a:noFill/>
        </p:spPr>
        <p:txBody>
          <a:bodyPr wrap="square" rtlCol="0">
            <a:spAutoFit/>
          </a:bodyPr>
          <a:lstStyle/>
          <a:p>
            <a:pPr defTabSz="1219170"/>
            <a:r>
              <a:rPr lang="en-GB" sz="2400" dirty="0">
                <a:solidFill>
                  <a:prstClr val="white"/>
                </a:solidFill>
                <a:latin typeface="Calibri"/>
              </a:rPr>
              <a:t>@HealthPhysio</a:t>
            </a:r>
          </a:p>
        </p:txBody>
      </p:sp>
    </p:spTree>
    <p:extLst>
      <p:ext uri="{BB962C8B-B14F-4D97-AF65-F5344CB8AC3E}">
        <p14:creationId xmlns:p14="http://schemas.microsoft.com/office/powerpoint/2010/main" val="1672486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39349" y="452670"/>
            <a:ext cx="7488832" cy="192021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a:endParaRPr>
          </a:p>
        </p:txBody>
      </p:sp>
      <p:sp>
        <p:nvSpPr>
          <p:cNvPr id="2" name="Title 1"/>
          <p:cNvSpPr>
            <a:spLocks noGrp="1"/>
          </p:cNvSpPr>
          <p:nvPr>
            <p:ph type="ctrTitle"/>
          </p:nvPr>
        </p:nvSpPr>
        <p:spPr>
          <a:xfrm>
            <a:off x="623393" y="-75390"/>
            <a:ext cx="6893367" cy="2976331"/>
          </a:xfrm>
        </p:spPr>
        <p:txBody>
          <a:bodyPr>
            <a:normAutofit/>
          </a:bodyPr>
          <a:lstStyle/>
          <a:p>
            <a:pPr algn="l"/>
            <a:r>
              <a:rPr lang="en-GB" sz="6400" dirty="0"/>
              <a:t>Where are we now?</a:t>
            </a:r>
          </a:p>
        </p:txBody>
      </p:sp>
      <p:sp>
        <p:nvSpPr>
          <p:cNvPr id="5" name="Oval 4"/>
          <p:cNvSpPr/>
          <p:nvPr/>
        </p:nvSpPr>
        <p:spPr>
          <a:xfrm>
            <a:off x="10512491" y="5253204"/>
            <a:ext cx="1488843" cy="142532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a:endParaRPr>
          </a:p>
        </p:txBody>
      </p:sp>
      <p:sp>
        <p:nvSpPr>
          <p:cNvPr id="3" name="Subtitle 2"/>
          <p:cNvSpPr>
            <a:spLocks noGrp="1"/>
          </p:cNvSpPr>
          <p:nvPr>
            <p:ph type="subTitle" idx="1"/>
          </p:nvPr>
        </p:nvSpPr>
        <p:spPr>
          <a:xfrm>
            <a:off x="-240704" y="3500603"/>
            <a:ext cx="9217024" cy="1752600"/>
          </a:xfrm>
        </p:spPr>
        <p:txBody>
          <a:bodyPr>
            <a:noAutofit/>
          </a:bodyPr>
          <a:lstStyle/>
          <a:p>
            <a:pPr>
              <a:buClr>
                <a:srgbClr val="FFC000"/>
              </a:buClr>
            </a:pPr>
            <a:r>
              <a:rPr lang="en-GB" sz="8000" dirty="0">
                <a:solidFill>
                  <a:schemeClr val="tx1"/>
                </a:solidFill>
              </a:rPr>
              <a:t>COVID-19!</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9953" y="452670"/>
            <a:ext cx="3581380" cy="2389121"/>
          </a:xfrm>
          <a:prstGeom prst="rect">
            <a:avLst/>
          </a:prstGeom>
        </p:spPr>
      </p:pic>
      <p:sp>
        <p:nvSpPr>
          <p:cNvPr id="7" name="Slide Number Placeholder 6"/>
          <p:cNvSpPr>
            <a:spLocks noGrp="1"/>
          </p:cNvSpPr>
          <p:nvPr>
            <p:ph type="sldNum" sz="quarter" idx="12"/>
          </p:nvPr>
        </p:nvSpPr>
        <p:spPr/>
        <p:txBody>
          <a:bodyPr/>
          <a:lstStyle/>
          <a:p>
            <a:pPr defTabSz="1219170"/>
            <a:fld id="{828AB0F0-3555-475F-B33F-13A7DDEE91F3}" type="slidenum">
              <a:rPr lang="en-GB">
                <a:solidFill>
                  <a:prstClr val="white">
                    <a:tint val="75000"/>
                  </a:prstClr>
                </a:solidFill>
                <a:latin typeface="Calibri"/>
              </a:rPr>
              <a:pPr defTabSz="1219170"/>
              <a:t>9</a:t>
            </a:fld>
            <a:endParaRPr lang="en-GB">
              <a:solidFill>
                <a:prstClr val="white">
                  <a:tint val="75000"/>
                </a:prstClr>
              </a:solidFill>
              <a:latin typeface="Calibri"/>
            </a:endParaRPr>
          </a:p>
        </p:txBody>
      </p:sp>
      <p:sp>
        <p:nvSpPr>
          <p:cNvPr id="8" name="TextBox 7">
            <a:extLst>
              <a:ext uri="{FF2B5EF4-FFF2-40B4-BE49-F238E27FC236}">
                <a16:creationId xmlns:a16="http://schemas.microsoft.com/office/drawing/2014/main" id="{9A98C0CF-3611-4D2E-8940-37F79900C536}"/>
              </a:ext>
            </a:extLst>
          </p:cNvPr>
          <p:cNvSpPr txBox="1"/>
          <p:nvPr/>
        </p:nvSpPr>
        <p:spPr>
          <a:xfrm>
            <a:off x="0" y="6356352"/>
            <a:ext cx="2844800" cy="461665"/>
          </a:xfrm>
          <a:prstGeom prst="rect">
            <a:avLst/>
          </a:prstGeom>
          <a:noFill/>
        </p:spPr>
        <p:txBody>
          <a:bodyPr wrap="square" rtlCol="0">
            <a:spAutoFit/>
          </a:bodyPr>
          <a:lstStyle/>
          <a:p>
            <a:pPr defTabSz="1219170"/>
            <a:r>
              <a:rPr lang="en-GB" sz="2400" dirty="0">
                <a:solidFill>
                  <a:prstClr val="white"/>
                </a:solidFill>
                <a:latin typeface="Calibri"/>
              </a:rPr>
              <a:t>@HealthPhysio</a:t>
            </a:r>
          </a:p>
        </p:txBody>
      </p:sp>
    </p:spTree>
    <p:extLst>
      <p:ext uri="{BB962C8B-B14F-4D97-AF65-F5344CB8AC3E}">
        <p14:creationId xmlns:p14="http://schemas.microsoft.com/office/powerpoint/2010/main" val="2021626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 PowerPoint 4x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UTH-16x9" id="{CCB2A6FF-74D2-40AA-A08B-5B3566B8FD82}" vid="{EA58350F-635D-4AF0-AEFB-A48B59206D12}"/>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2066</TotalTime>
  <Words>3423</Words>
  <Application>Microsoft Office PowerPoint</Application>
  <PresentationFormat>Widescreen</PresentationFormat>
  <Paragraphs>399</Paragraphs>
  <Slides>35</Slides>
  <Notes>28</Notes>
  <HiddenSlides>0</HiddenSlides>
  <MMClips>1</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35</vt:i4>
      </vt:variant>
    </vt:vector>
  </HeadingPairs>
  <TitlesOfParts>
    <vt:vector size="49" baseType="lpstr">
      <vt:lpstr>Arial</vt:lpstr>
      <vt:lpstr>Arial Rounded MT Bold</vt:lpstr>
      <vt:lpstr>Calibri</vt:lpstr>
      <vt:lpstr>Calibri Light</vt:lpstr>
      <vt:lpstr>Frutiger </vt:lpstr>
      <vt:lpstr>Frutiger  </vt:lpstr>
      <vt:lpstr>Frutiger LT 55 Roman</vt:lpstr>
      <vt:lpstr>Open Sans</vt:lpstr>
      <vt:lpstr>Segoe UI Black</vt:lpstr>
      <vt:lpstr>Spica Neue</vt:lpstr>
      <vt:lpstr>1_Office Theme</vt:lpstr>
      <vt:lpstr>Standard PowerPoint 4x3</vt:lpstr>
      <vt:lpstr>2_Office Theme</vt:lpstr>
      <vt:lpstr>7_Office Theme</vt:lpstr>
      <vt:lpstr>PowerPoint Presentation</vt:lpstr>
      <vt:lpstr>PowerPoint Presentation</vt:lpstr>
      <vt:lpstr>  </vt:lpstr>
      <vt:lpstr>  </vt:lpstr>
      <vt:lpstr>  </vt:lpstr>
      <vt:lpstr>  </vt:lpstr>
      <vt:lpstr>Covid-19: Deconditioning and beyond</vt:lpstr>
      <vt:lpstr>What we’ll cover</vt:lpstr>
      <vt:lpstr>Where are we now?</vt:lpstr>
      <vt:lpstr>Covid-19, lockdown &amp; physical activity</vt:lpstr>
      <vt:lpstr>Covid-19, lockdown &amp; physical activity</vt:lpstr>
      <vt:lpstr>Covid-19, lockdown &amp; physical activity</vt:lpstr>
      <vt:lpstr>Covid-19, lockdown &amp; physical activity</vt:lpstr>
      <vt:lpstr>Covid-19, deconditioning &amp; inpatient recovery</vt:lpstr>
      <vt:lpstr>Covid-19, deconditioning &amp; inpatient recovery</vt:lpstr>
      <vt:lpstr>Covid-19, deconditioning &amp; inpatient recovery</vt:lpstr>
      <vt:lpstr>Covid-19, when exercise may not be the answer</vt:lpstr>
      <vt:lpstr>Covid-19, when exercise may not be the answer</vt:lpstr>
      <vt:lpstr>Summary</vt:lpstr>
      <vt:lpstr>Thank you</vt:lpstr>
      <vt:lpstr>Rob Minter  Physiotherapy Assistant,  CSP Associate Member, Support worker reference group representative.  </vt:lpstr>
      <vt:lpstr>Why FdSc?</vt:lpstr>
      <vt:lpstr>Support and Learning.</vt:lpstr>
      <vt:lpstr>Post FdSc</vt:lpstr>
      <vt:lpstr>PowerPoint Presentation</vt:lpstr>
      <vt:lpstr>Rob Minter  Physiotherapy Assistant,  CSP Associate Member, Support worker reference group representative.  </vt:lpstr>
      <vt:lpstr>PowerPoint Presentation</vt:lpstr>
      <vt:lpstr>The Motivation </vt:lpstr>
      <vt:lpstr>The Journey </vt:lpstr>
      <vt:lpstr>The role</vt:lpstr>
      <vt:lpstr>The expected outcomes </vt:lpstr>
      <vt:lpstr>You are all amazing!</vt:lpstr>
      <vt:lpstr>  </vt:lpstr>
      <vt:lpstr>PowerPoint Presentation</vt:lpstr>
      <vt:lpstr>BECOME AN ASSOCIATE MEMBER TODAY</vt:lpstr>
    </vt:vector>
  </TitlesOfParts>
  <Company>Chartered Society of Physiotherapy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Fordham</dc:creator>
  <cp:lastModifiedBy>Mindy Dalloway Local</cp:lastModifiedBy>
  <cp:revision>94</cp:revision>
  <dcterms:created xsi:type="dcterms:W3CDTF">2019-09-16T13:31:54Z</dcterms:created>
  <dcterms:modified xsi:type="dcterms:W3CDTF">2020-09-24T10:56:32Z</dcterms:modified>
</cp:coreProperties>
</file>