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59" r:id="rId4"/>
    <p:sldId id="260" r:id="rId5"/>
    <p:sldId id="269" r:id="rId6"/>
    <p:sldId id="268" r:id="rId7"/>
    <p:sldId id="270" r:id="rId8"/>
    <p:sldId id="263" r:id="rId9"/>
    <p:sldId id="271" r:id="rId10"/>
    <p:sldId id="272" r:id="rId11"/>
    <p:sldId id="273" r:id="rId12"/>
    <p:sldId id="264" r:id="rId13"/>
    <p:sldId id="266" r:id="rId14"/>
    <p:sldId id="267" r:id="rId15"/>
    <p:sldId id="265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B4D"/>
    <a:srgbClr val="71DBD4"/>
    <a:srgbClr val="005EB8"/>
    <a:srgbClr val="FF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85336-2503-4F46-B6E2-20670A541FAE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09B1A-EF2A-4BAA-89D9-C553BC35C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47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09B1A-EF2A-4BAA-89D9-C553BC35CE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62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Bikes and IT</a:t>
            </a:r>
          </a:p>
          <a:p>
            <a:r>
              <a:rPr lang="en-GB" dirty="0" smtClean="0"/>
              <a:t>Could we use on-site facilities</a:t>
            </a:r>
            <a:r>
              <a:rPr lang="en-GB" baseline="0" dirty="0" smtClean="0"/>
              <a:t> more – garden, kitchen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09B1A-EF2A-4BAA-89D9-C553BC35CE7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0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Goal focused</a:t>
            </a:r>
            <a:r>
              <a:rPr lang="en-GB" baseline="0" dirty="0" smtClean="0"/>
              <a:t> and what and where is related to function. </a:t>
            </a:r>
          </a:p>
          <a:p>
            <a:r>
              <a:rPr lang="en-GB" baseline="0" dirty="0" smtClean="0"/>
              <a:t>Partnership working e.g. attending </a:t>
            </a:r>
            <a:r>
              <a:rPr lang="en-GB" baseline="0" dirty="0" err="1" smtClean="0"/>
              <a:t>Benmar</a:t>
            </a:r>
            <a:r>
              <a:rPr lang="en-GB" baseline="0" dirty="0" smtClean="0"/>
              <a:t> house to hand over standing frame work. Complimentary therapy sessions here at WGP from MS research and relief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09B1A-EF2A-4BAA-89D9-C553BC35CE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16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Innovation generally refers to changing processes or creating more effective processes to add value or provide a better service.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09B1A-EF2A-4BAA-89D9-C553BC35CE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66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Benefits:</a:t>
            </a:r>
          </a:p>
          <a:p>
            <a:r>
              <a:rPr lang="en-GB" dirty="0" smtClean="0"/>
              <a:t>- Previously</a:t>
            </a:r>
            <a:r>
              <a:rPr lang="en-GB" baseline="0" dirty="0" smtClean="0"/>
              <a:t> </a:t>
            </a:r>
            <a:r>
              <a:rPr lang="en-GB" dirty="0" smtClean="0"/>
              <a:t>Band 7s  managed the waiting lists, things went missing, it</a:t>
            </a:r>
            <a:r>
              <a:rPr lang="en-GB" baseline="0" dirty="0" smtClean="0"/>
              <a:t> was unclear who had been picked up, where they were on the referral list.</a:t>
            </a:r>
          </a:p>
          <a:p>
            <a:r>
              <a:rPr lang="en-GB" baseline="0" dirty="0" smtClean="0"/>
              <a:t>Now managed by admin team and overseen by Band 7s freeing clinician time to do other things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consistency, more efficient, everyone is able to pick up the process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09B1A-EF2A-4BAA-89D9-C553BC35CE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77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Training</a:t>
            </a:r>
            <a:r>
              <a:rPr lang="en-GB" baseline="0" dirty="0" smtClean="0"/>
              <a:t> staff to complete 5p’s formulation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09B1A-EF2A-4BAA-89D9-C553BC35CE7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601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“Belts and Braces</a:t>
            </a:r>
            <a:r>
              <a:rPr lang="en-GB" dirty="0" smtClean="0"/>
              <a:t>”. Be aware not</a:t>
            </a:r>
            <a:r>
              <a:rPr lang="en-GB" baseline="0" dirty="0" smtClean="0"/>
              <a:t> all DNA’s would of come (some would of declined for example)</a:t>
            </a:r>
          </a:p>
          <a:p>
            <a:r>
              <a:rPr lang="en-GB" baseline="0" dirty="0" smtClean="0"/>
              <a:t>Some more work to do on this (text message reminders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09B1A-EF2A-4BAA-89D9-C553BC35CE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6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Well being star: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- holistic,</a:t>
            </a:r>
            <a:r>
              <a:rPr lang="en-GB" baseline="0" dirty="0" smtClean="0"/>
              <a:t> supports change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- Consistently</a:t>
            </a:r>
            <a:r>
              <a:rPr lang="en-GB" baseline="0" dirty="0" smtClean="0"/>
              <a:t> using across all disciplines and bandings, 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- We use it collaboratively with service users and their families/carers</a:t>
            </a:r>
          </a:p>
          <a:p>
            <a:r>
              <a:rPr lang="en-GB" dirty="0" smtClean="0"/>
              <a:t>BENEFITS:</a:t>
            </a:r>
          </a:p>
          <a:p>
            <a:r>
              <a:rPr lang="en-GB" dirty="0" smtClean="0"/>
              <a:t>- In</a:t>
            </a:r>
            <a:r>
              <a:rPr lang="en-GB" baseline="0" dirty="0" smtClean="0"/>
              <a:t> built into patient records- less scanning, less paper getting lost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Able to access data</a:t>
            </a:r>
            <a:r>
              <a:rPr lang="en-GB" baseline="0" dirty="0" smtClean="0"/>
              <a:t> to complete comparisons/audit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09B1A-EF2A-4BAA-89D9-C553BC35CE7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2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GB" dirty="0" smtClean="0"/>
              <a:t>G2G: </a:t>
            </a:r>
            <a:r>
              <a:rPr lang="en-GB" sz="3600" dirty="0" smtClean="0"/>
              <a:t>Two evening sessions</a:t>
            </a:r>
          </a:p>
          <a:p>
            <a:pPr lvl="2"/>
            <a:r>
              <a:rPr lang="en-GB" sz="3600" dirty="0" smtClean="0"/>
              <a:t>Education focussed with a range of disciplines</a:t>
            </a:r>
          </a:p>
          <a:p>
            <a:pPr lvl="2"/>
            <a:r>
              <a:rPr lang="en-GB" sz="3600" dirty="0" smtClean="0"/>
              <a:t>Multiagency, voluntary and statutory local services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09B1A-EF2A-4BAA-89D9-C553BC35CE7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487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 an exhaustive list but worth mentioning in particular…..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09B1A-EF2A-4BAA-89D9-C553BC35CE7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95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4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9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9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10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8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2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8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9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74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8D948-0927-4D40-A1E2-89BDD5FD645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75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8D948-0927-4D40-A1E2-89BDD5FD645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40571-1576-4546-9EA9-5F6E1D1199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6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laire.kell@cntw.nhs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87624" y="1556792"/>
            <a:ext cx="6768752" cy="3888432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0"/>
              </a:spcAft>
            </a:pPr>
            <a:endParaRPr lang="en-GB" altLang="en-US" sz="24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altLang="en-US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</a:t>
            </a:r>
            <a:r>
              <a:rPr lang="en-GB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Community Neuro </a:t>
            </a:r>
            <a:r>
              <a:rPr lang="en-GB" altLang="en-US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Rehab. </a:t>
            </a:r>
            <a:r>
              <a:rPr lang="en-GB" altLang="en-US" sz="2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Changes influencing the patient experience for the better</a:t>
            </a:r>
          </a:p>
          <a:p>
            <a:pPr>
              <a:spcAft>
                <a:spcPts val="0"/>
              </a:spcAft>
            </a:pPr>
            <a:endParaRPr lang="en-GB" altLang="en-US" sz="12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alt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en-GB" alt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altLang="en-US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Kell, Physiotherapist and Monica Knight,</a:t>
            </a:r>
            <a:r>
              <a:rPr lang="en-GB" alt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Therapist.</a:t>
            </a:r>
          </a:p>
          <a:p>
            <a:pPr algn="ctr"/>
            <a:r>
              <a:rPr lang="en-GB" sz="1600" dirty="0"/>
              <a:t>Community Regional </a:t>
            </a:r>
            <a:r>
              <a:rPr lang="en-GB" sz="1600" dirty="0" smtClean="0"/>
              <a:t>Disabilities and Multiple </a:t>
            </a:r>
            <a:r>
              <a:rPr lang="en-GB" sz="1600" dirty="0"/>
              <a:t>Sclerosis </a:t>
            </a:r>
            <a:r>
              <a:rPr lang="en-GB" sz="1600" dirty="0" smtClean="0"/>
              <a:t>Teams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Based at </a:t>
            </a:r>
            <a:r>
              <a:rPr lang="en-GB" sz="1600" dirty="0" err="1"/>
              <a:t>Walkergate</a:t>
            </a:r>
            <a:r>
              <a:rPr lang="en-GB" sz="1600" dirty="0"/>
              <a:t> Park, Centre for Neurorehabilitation and Neuropsychiatry</a:t>
            </a:r>
          </a:p>
          <a:p>
            <a:pPr algn="ctr"/>
            <a:r>
              <a:rPr lang="en-GB" sz="1600" dirty="0"/>
              <a:t>Benfield Road, Newcastle upon Tyne, NE6 4QD</a:t>
            </a:r>
          </a:p>
          <a:p>
            <a:pPr algn="ctr">
              <a:spcAft>
                <a:spcPts val="0"/>
              </a:spcAft>
            </a:pPr>
            <a:endParaRPr lang="en-GB" alt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en-GB" altLang="en-US" sz="160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GB" altLang="en-US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2020</a:t>
            </a:r>
            <a:endParaRPr lang="en-GB" altLang="en-US" sz="16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GB" altLang="en-US" sz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104422"/>
            <a:ext cx="7364066" cy="511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87824" cy="13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Reducing DNAs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Our service lost £210k revenue between Apr 2018 and Apr 2019 due to </a:t>
            </a:r>
            <a:r>
              <a:rPr lang="en-GB" dirty="0" smtClean="0"/>
              <a:t>DNAs</a:t>
            </a:r>
          </a:p>
          <a:p>
            <a:r>
              <a:rPr lang="en-GB" dirty="0"/>
              <a:t>Reminder letters sent out 2 weeks before every appointment</a:t>
            </a:r>
          </a:p>
          <a:p>
            <a:r>
              <a:rPr lang="en-GB" dirty="0"/>
              <a:t>Text message reminders 1 week </a:t>
            </a:r>
            <a:r>
              <a:rPr lang="en-GB" dirty="0" smtClean="0"/>
              <a:t>before every </a:t>
            </a:r>
            <a:r>
              <a:rPr lang="en-GB" dirty="0" err="1" smtClean="0"/>
              <a:t>apppointment</a:t>
            </a:r>
            <a:endParaRPr lang="en-GB" dirty="0" smtClean="0"/>
          </a:p>
          <a:p>
            <a:r>
              <a:rPr lang="en-GB" dirty="0" smtClean="0"/>
              <a:t>Use of admin to call patients 4 days before every appointment</a:t>
            </a:r>
          </a:p>
          <a:p>
            <a:r>
              <a:rPr lang="en-GB" dirty="0" smtClean="0"/>
              <a:t>DNA </a:t>
            </a:r>
            <a:r>
              <a:rPr lang="en-GB" dirty="0" smtClean="0"/>
              <a:t>policy made clear to patients </a:t>
            </a:r>
            <a:r>
              <a:rPr lang="en-GB" dirty="0" smtClean="0">
                <a:solidFill>
                  <a:srgbClr val="00B050"/>
                </a:solidFill>
              </a:rPr>
              <a:t>and </a:t>
            </a:r>
            <a:r>
              <a:rPr lang="en-GB" dirty="0" smtClean="0">
                <a:solidFill>
                  <a:srgbClr val="00B050"/>
                </a:solidFill>
              </a:rPr>
              <a:t>staff – consistent approach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/>
              <a:t>DNA wording added to patient letters and script for admin telephone calls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844824"/>
            <a:ext cx="215306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39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590" t="13943" r="15291" b="16336"/>
          <a:stretch/>
        </p:blipFill>
        <p:spPr>
          <a:xfrm>
            <a:off x="107504" y="188640"/>
            <a:ext cx="4968552" cy="36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118" t="15102" r="14281" b="10763"/>
          <a:stretch/>
        </p:blipFill>
        <p:spPr>
          <a:xfrm>
            <a:off x="4427984" y="3514983"/>
            <a:ext cx="4464495" cy="334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6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n-GB" sz="3200" dirty="0" smtClean="0"/>
              <a:t>Innovative Development of Assistant Practitioners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Rehabilitation </a:t>
            </a:r>
            <a:r>
              <a:rPr lang="en-GB" dirty="0"/>
              <a:t>Assistant completed Foundation Degree in Health and Social Care and was successful in obtaining an Assistant Practitioner role.</a:t>
            </a:r>
          </a:p>
          <a:p>
            <a:r>
              <a:rPr lang="en-GB" dirty="0"/>
              <a:t>Identified scope to develop the role of a Band 4 Assistant Practitioner. </a:t>
            </a:r>
          </a:p>
          <a:p>
            <a:r>
              <a:rPr lang="en-GB" dirty="0"/>
              <a:t>Many of our patients are re-referred due to the progressing/changing nature of their long-term conditions.</a:t>
            </a:r>
          </a:p>
          <a:p>
            <a:r>
              <a:rPr lang="en-GB" dirty="0"/>
              <a:t>If a patient who is well known to the </a:t>
            </a:r>
            <a:r>
              <a:rPr lang="en-GB" dirty="0" smtClean="0"/>
              <a:t>team and </a:t>
            </a:r>
            <a:r>
              <a:rPr lang="en-GB" dirty="0"/>
              <a:t>it is deemed appropriate to do so at Telephone Triage Assessment they can be booked into the Assistant Practitioner diary for </a:t>
            </a:r>
            <a:r>
              <a:rPr lang="en-GB" dirty="0" smtClean="0"/>
              <a:t>baseline outcome </a:t>
            </a:r>
            <a:r>
              <a:rPr lang="en-GB" dirty="0"/>
              <a:t>measures and 4-6 sessions to review existing exercise programmes and re-assess need for physiotherapist input.   </a:t>
            </a:r>
            <a:endParaRPr lang="en-GB" dirty="0" smtClean="0"/>
          </a:p>
          <a:p>
            <a:r>
              <a:rPr lang="en-GB" dirty="0" smtClean="0"/>
              <a:t>If Telephone assessment identifies a clear picture we may refer straight to the Band 4 to start and see Physiotherapist after a few sessions  - falls pathway. </a:t>
            </a:r>
            <a:endParaRPr lang="en-GB" dirty="0"/>
          </a:p>
          <a:p>
            <a:r>
              <a:rPr lang="en-GB" dirty="0"/>
              <a:t>Clear communication with Physiotherapists, pilot showed success – now rolling out across both Band 4 posts with regular evaluation.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329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Innovative Use of Outcome Measures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42108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We are consistently using the ‘Well Being Star- for Long Term Conditions</a:t>
            </a:r>
            <a:r>
              <a:rPr lang="en-GB" dirty="0" smtClean="0"/>
              <a:t>’ across all disciplines.</a:t>
            </a:r>
            <a:endParaRPr lang="en-GB" dirty="0"/>
          </a:p>
          <a:p>
            <a:r>
              <a:rPr lang="en-GB" dirty="0" smtClean="0"/>
              <a:t>It </a:t>
            </a:r>
            <a:r>
              <a:rPr lang="en-GB" dirty="0"/>
              <a:t>has been added to our online RiO documentation </a:t>
            </a:r>
            <a:r>
              <a:rPr lang="en-GB" dirty="0" smtClean="0"/>
              <a:t>system</a:t>
            </a:r>
          </a:p>
          <a:p>
            <a:r>
              <a:rPr lang="en-GB" dirty="0" smtClean="0"/>
              <a:t>Using data to compare outcomes for all 3 services (RDT/MS and NHIS)</a:t>
            </a:r>
          </a:p>
          <a:p>
            <a:r>
              <a:rPr lang="en-GB" dirty="0" smtClean="0"/>
              <a:t>Using electronic </a:t>
            </a:r>
            <a:r>
              <a:rPr lang="en-GB" dirty="0"/>
              <a:t>Goal Attainment </a:t>
            </a:r>
            <a:r>
              <a:rPr lang="en-GB" dirty="0" smtClean="0"/>
              <a:t>Scaling (GAS) </a:t>
            </a:r>
            <a:r>
              <a:rPr lang="en-GB" dirty="0"/>
              <a:t>and </a:t>
            </a:r>
            <a:r>
              <a:rPr lang="en-GB" dirty="0" smtClean="0"/>
              <a:t>developing Partnership Agreements</a:t>
            </a:r>
          </a:p>
          <a:p>
            <a:r>
              <a:rPr lang="en-GB" dirty="0" smtClean="0"/>
              <a:t>Physiotherapy 10 metre walk and BERG balance score as standard. </a:t>
            </a:r>
          </a:p>
          <a:p>
            <a:r>
              <a:rPr lang="en-GB" dirty="0" smtClean="0"/>
              <a:t>Occupational Therapy developing the use of the PRPP tool- cognitive skills to assess capacity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4021" r="4108" b="7521"/>
          <a:stretch/>
        </p:blipFill>
        <p:spPr>
          <a:xfrm>
            <a:off x="4932040" y="1196752"/>
            <a:ext cx="2808312" cy="2376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10" y="4656152"/>
            <a:ext cx="2042754" cy="1844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77" y="3068960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89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Innovative Interdisciplinary </a:t>
            </a:r>
            <a:r>
              <a:rPr lang="en-GB" dirty="0"/>
              <a:t>Team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5987008" cy="4425355"/>
          </a:xfrm>
        </p:spPr>
        <p:txBody>
          <a:bodyPr>
            <a:normAutofit fontScale="47500" lnSpcReduction="20000"/>
          </a:bodyPr>
          <a:lstStyle/>
          <a:p>
            <a:r>
              <a:rPr lang="en-GB" sz="3600" dirty="0"/>
              <a:t>Fatigue Management Course</a:t>
            </a:r>
          </a:p>
          <a:p>
            <a:pPr lvl="1"/>
            <a:r>
              <a:rPr lang="en-GB" sz="3600" dirty="0" smtClean="0"/>
              <a:t>based </a:t>
            </a:r>
            <a:r>
              <a:rPr lang="en-GB" sz="3600" dirty="0"/>
              <a:t>on the Royal College of Occupational Therapists </a:t>
            </a:r>
            <a:r>
              <a:rPr lang="en-GB" sz="3600" dirty="0" smtClean="0"/>
              <a:t>(RCOT, 2018) recommendations using multi-disciplinary approach</a:t>
            </a:r>
            <a:endParaRPr lang="en-GB" sz="3600" dirty="0"/>
          </a:p>
          <a:p>
            <a:r>
              <a:rPr lang="en-GB" sz="3600" dirty="0" smtClean="0"/>
              <a:t>Getting </a:t>
            </a:r>
            <a:r>
              <a:rPr lang="en-GB" sz="3600" dirty="0"/>
              <a:t>to Grips </a:t>
            </a:r>
            <a:r>
              <a:rPr lang="en-GB" sz="3600" dirty="0" smtClean="0"/>
              <a:t>Course</a:t>
            </a:r>
          </a:p>
          <a:p>
            <a:r>
              <a:rPr lang="en-GB" sz="3600" dirty="0" smtClean="0"/>
              <a:t>Pathways e.g. Fatigue, falls. </a:t>
            </a:r>
            <a:endParaRPr lang="en-GB" sz="3600" dirty="0"/>
          </a:p>
          <a:p>
            <a:r>
              <a:rPr lang="en-GB" sz="3600" dirty="0" smtClean="0"/>
              <a:t>Living </a:t>
            </a:r>
            <a:r>
              <a:rPr lang="en-GB" sz="3600" dirty="0"/>
              <a:t>Well with Long Term Conditions</a:t>
            </a:r>
          </a:p>
          <a:p>
            <a:pPr lvl="2"/>
            <a:r>
              <a:rPr lang="en-GB" sz="3600" dirty="0"/>
              <a:t>Psychology led bringing mindfulness and acceptance therapy </a:t>
            </a:r>
            <a:endParaRPr lang="en-GB" sz="3600" dirty="0" smtClean="0"/>
          </a:p>
          <a:p>
            <a:r>
              <a:rPr lang="en-GB" sz="3600" dirty="0"/>
              <a:t>Rehab Clinic – </a:t>
            </a:r>
            <a:r>
              <a:rPr lang="en-GB" sz="3600" dirty="0" smtClean="0"/>
              <a:t>Band 7’s working </a:t>
            </a:r>
            <a:r>
              <a:rPr lang="en-GB" sz="3600" dirty="0"/>
              <a:t>alongside rehab. Consultants with the most complex </a:t>
            </a:r>
            <a:r>
              <a:rPr lang="en-GB" sz="3600" dirty="0" smtClean="0"/>
              <a:t>patients. </a:t>
            </a:r>
            <a:r>
              <a:rPr lang="en-GB" sz="3600" dirty="0" smtClean="0"/>
              <a:t>Therapist encouraged to feedback/attend their patients reviews.</a:t>
            </a:r>
            <a:endParaRPr lang="en-GB" sz="3600" dirty="0" smtClean="0"/>
          </a:p>
          <a:p>
            <a:r>
              <a:rPr lang="en-GB" sz="3600" dirty="0"/>
              <a:t>Rehabilitation Nurse in MS team runs own clinics </a:t>
            </a:r>
            <a:r>
              <a:rPr lang="en-GB" sz="3600" dirty="0" smtClean="0"/>
              <a:t>–holistic </a:t>
            </a:r>
            <a:r>
              <a:rPr lang="en-GB" sz="3600" dirty="0"/>
              <a:t>approach to symptom management </a:t>
            </a:r>
            <a:r>
              <a:rPr lang="en-GB" sz="3600" dirty="0" err="1"/>
              <a:t>inc.</a:t>
            </a:r>
            <a:r>
              <a:rPr lang="en-GB" sz="3600" dirty="0"/>
              <a:t> continence. </a:t>
            </a:r>
            <a:endParaRPr lang="en-GB" sz="3600" dirty="0" smtClean="0"/>
          </a:p>
          <a:p>
            <a:r>
              <a:rPr lang="en-GB" sz="3600" dirty="0" smtClean="0"/>
              <a:t>Referrals to Sex and Relationships Clinic (SARC)</a:t>
            </a:r>
            <a:endParaRPr lang="en-GB" sz="3600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2708920"/>
            <a:ext cx="268829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4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Innovations in the Physio. </a:t>
            </a:r>
            <a:r>
              <a:rPr lang="en-GB" dirty="0"/>
              <a:t>R</a:t>
            </a:r>
            <a:r>
              <a:rPr lang="en-GB" dirty="0" smtClean="0"/>
              <a:t>ole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Multi-disciplinary spasticity </a:t>
            </a:r>
            <a:r>
              <a:rPr lang="en-GB" dirty="0" smtClean="0"/>
              <a:t>management clinic – new patients.</a:t>
            </a:r>
          </a:p>
          <a:p>
            <a:r>
              <a:rPr lang="en-GB" dirty="0" smtClean="0"/>
              <a:t>Review patients seen by non-medical injectors (x3 physios)</a:t>
            </a:r>
          </a:p>
          <a:p>
            <a:r>
              <a:rPr lang="en-GB" dirty="0" smtClean="0"/>
              <a:t>Development of MS Clinic spasticity service with non-medical injector. </a:t>
            </a:r>
            <a:endParaRPr lang="en-GB" dirty="0"/>
          </a:p>
          <a:p>
            <a:r>
              <a:rPr lang="en-GB" dirty="0" smtClean="0"/>
              <a:t>Orthotics </a:t>
            </a:r>
            <a:r>
              <a:rPr lang="en-GB" dirty="0" smtClean="0"/>
              <a:t>Service – Joint clinic with </a:t>
            </a:r>
            <a:r>
              <a:rPr lang="en-GB" dirty="0" err="1" smtClean="0"/>
              <a:t>Orthotist</a:t>
            </a:r>
            <a:r>
              <a:rPr lang="en-GB" dirty="0" smtClean="0"/>
              <a:t>, Podiatrist and Lead Physiotherapist. Developed skills of Band 6 physio’s who rotate into the clinic to develop learning and allows clinic to run all year round. </a:t>
            </a:r>
          </a:p>
          <a:p>
            <a:r>
              <a:rPr lang="en-GB" dirty="0" smtClean="0"/>
              <a:t>Development of specialist Community Huntington’s Disease therapy team.</a:t>
            </a:r>
          </a:p>
          <a:p>
            <a:r>
              <a:rPr lang="en-GB" dirty="0" smtClean="0"/>
              <a:t>FES service – trialling new tech. </a:t>
            </a:r>
          </a:p>
          <a:p>
            <a:r>
              <a:rPr lang="en-GB" dirty="0" smtClean="0"/>
              <a:t>Hydrotherapy Service- Development of Aqua waves service of patient to self-manage their condition. </a:t>
            </a:r>
          </a:p>
          <a:p>
            <a:r>
              <a:rPr lang="en-GB" dirty="0" smtClean="0"/>
              <a:t>Self-management Group – service user involvement.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592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Future innovations- ideas in the pipeline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Re-visit TEAM </a:t>
            </a:r>
            <a:r>
              <a:rPr lang="en-GB" dirty="0"/>
              <a:t>OBJECTIVES and MISSION</a:t>
            </a:r>
          </a:p>
          <a:p>
            <a:r>
              <a:rPr lang="en-GB" dirty="0" smtClean="0"/>
              <a:t>Developing the Self-Management agenda further; </a:t>
            </a:r>
          </a:p>
          <a:p>
            <a:pPr marL="400050" lvl="1" indent="0">
              <a:buNone/>
            </a:pPr>
            <a:r>
              <a:rPr lang="en-GB" dirty="0" smtClean="0"/>
              <a:t>-‘</a:t>
            </a:r>
            <a:r>
              <a:rPr lang="en-GB" dirty="0"/>
              <a:t>A Weight Off Your Mind’ resources to support</a:t>
            </a:r>
          </a:p>
          <a:p>
            <a:pPr marL="400050" lvl="1" indent="0">
              <a:buNone/>
            </a:pPr>
            <a:r>
              <a:rPr lang="en-GB" dirty="0" smtClean="0"/>
              <a:t>-Use </a:t>
            </a:r>
            <a:r>
              <a:rPr lang="en-GB" dirty="0"/>
              <a:t>of Motivational Interviewing </a:t>
            </a:r>
            <a:r>
              <a:rPr lang="en-GB" dirty="0" smtClean="0"/>
              <a:t>techniques</a:t>
            </a:r>
          </a:p>
          <a:p>
            <a:pPr marL="400050" lvl="1" indent="0">
              <a:buNone/>
            </a:pPr>
            <a:r>
              <a:rPr lang="en-GB" dirty="0" smtClean="0"/>
              <a:t>-Use </a:t>
            </a:r>
            <a:r>
              <a:rPr lang="en-GB" dirty="0"/>
              <a:t>of new equipment and technology to support self-management, motivation and activity levels. </a:t>
            </a:r>
            <a:endParaRPr lang="en-GB" dirty="0" smtClean="0"/>
          </a:p>
          <a:p>
            <a:r>
              <a:rPr lang="en-GB" dirty="0" smtClean="0"/>
              <a:t>Well-Being Star feedback:</a:t>
            </a:r>
          </a:p>
          <a:p>
            <a:pPr lvl="2"/>
            <a:r>
              <a:rPr lang="en-GB" dirty="0" smtClean="0"/>
              <a:t>Developing the carer and family aspects of service provision</a:t>
            </a:r>
          </a:p>
          <a:p>
            <a:r>
              <a:rPr lang="en-GB" dirty="0" smtClean="0"/>
              <a:t>Developing Well-Being Champions within the team.</a:t>
            </a:r>
          </a:p>
          <a:p>
            <a:r>
              <a:rPr lang="en-GB" dirty="0" smtClean="0"/>
              <a:t>Developing role of non-medical prescriber for spasticity management ? Therapy led clinic.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92896"/>
            <a:ext cx="302056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5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021288"/>
            <a:ext cx="7348451" cy="511233"/>
          </a:xfrm>
        </p:spPr>
      </p:pic>
      <p:sp>
        <p:nvSpPr>
          <p:cNvPr id="7" name="TextBox 6"/>
          <p:cNvSpPr txBox="1"/>
          <p:nvPr/>
        </p:nvSpPr>
        <p:spPr>
          <a:xfrm>
            <a:off x="457200" y="1268761"/>
            <a:ext cx="4690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took time to reflect and highlight our aims – we re-visit them regularly.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had an opportunity to focus on those aims and change our processes.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Investing in admin support has enabled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Without good support from admin our clinicians couldn’t work as effectively.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have been able to grow and develop a mind-set of growth.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are supported by each other and supportive leadership.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 have hugely increased income generation to the service and improved waiting times and the overall patient experience.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67" y="1726893"/>
            <a:ext cx="3479929" cy="34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34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GB" sz="4800" dirty="0" smtClean="0"/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6400" dirty="0" smtClean="0"/>
              <a:t>Any Questions? 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endParaRPr lang="en-GB" sz="4800" dirty="0" smtClean="0"/>
          </a:p>
          <a:p>
            <a:pPr marL="0" indent="0" algn="ctr">
              <a:buNone/>
            </a:pPr>
            <a:endParaRPr lang="en-GB" sz="4800" dirty="0" smtClean="0"/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141B4D"/>
                </a:solidFill>
                <a:hlinkClick r:id="rId2"/>
              </a:rPr>
              <a:t>Physio: Claire.kell@cntw.nhs.uk</a:t>
            </a:r>
            <a:endParaRPr lang="en-GB" sz="2000" dirty="0" smtClean="0">
              <a:solidFill>
                <a:srgbClr val="141B4D"/>
              </a:solidFill>
            </a:endParaRPr>
          </a:p>
          <a:p>
            <a:pPr marL="0" indent="0" algn="ctr">
              <a:buNone/>
            </a:pPr>
            <a:r>
              <a:rPr lang="en-GB" sz="2000" dirty="0" smtClean="0">
                <a:solidFill>
                  <a:srgbClr val="141B4D"/>
                </a:solidFill>
              </a:rPr>
              <a:t>OT: Monica.knight@cntw.nhs.uk</a:t>
            </a:r>
            <a:endParaRPr lang="en-GB" sz="2000" dirty="0">
              <a:solidFill>
                <a:srgbClr val="141B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9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Who we are at </a:t>
            </a:r>
            <a:r>
              <a:rPr lang="en-GB" dirty="0" err="1" smtClean="0"/>
              <a:t>Walkergate</a:t>
            </a:r>
            <a:r>
              <a:rPr lang="en-GB" dirty="0" smtClean="0"/>
              <a:t> Park and how we work</a:t>
            </a:r>
          </a:p>
          <a:p>
            <a:r>
              <a:rPr lang="en-GB" dirty="0" smtClean="0"/>
              <a:t>Innovations:</a:t>
            </a:r>
          </a:p>
          <a:p>
            <a:pPr lvl="1"/>
            <a:r>
              <a:rPr lang="en-GB" dirty="0" smtClean="0"/>
              <a:t>Strong Team Mission and Objectives</a:t>
            </a:r>
          </a:p>
          <a:p>
            <a:pPr lvl="1"/>
            <a:r>
              <a:rPr lang="en-GB" dirty="0" smtClean="0"/>
              <a:t>Standardising the pathway and processes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evelopment of Assistant Practitioner role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se of Outcome Measures</a:t>
            </a:r>
          </a:p>
          <a:p>
            <a:pPr lvl="1"/>
            <a:r>
              <a:rPr lang="en-GB" dirty="0" smtClean="0"/>
              <a:t>Innovative Interdisciplinary working</a:t>
            </a:r>
          </a:p>
          <a:p>
            <a:pPr lvl="1"/>
            <a:r>
              <a:rPr lang="en-GB" dirty="0" smtClean="0"/>
              <a:t>Innovative development of the Physio Role</a:t>
            </a:r>
          </a:p>
          <a:p>
            <a:r>
              <a:rPr lang="en-GB" dirty="0" smtClean="0"/>
              <a:t>The Future-The Innovation Continues!</a:t>
            </a:r>
          </a:p>
        </p:txBody>
      </p:sp>
    </p:spTree>
    <p:extLst>
      <p:ext uri="{BB962C8B-B14F-4D97-AF65-F5344CB8AC3E}">
        <p14:creationId xmlns:p14="http://schemas.microsoft.com/office/powerpoint/2010/main" val="131997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are </a:t>
            </a:r>
            <a:r>
              <a:rPr lang="en-GB" dirty="0" smtClean="0"/>
              <a:t>We? - </a:t>
            </a:r>
            <a:r>
              <a:rPr lang="en-GB" dirty="0"/>
              <a:t>CMST and RDT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205063"/>
          </a:xfrm>
        </p:spPr>
        <p:txBody>
          <a:bodyPr>
            <a:normAutofit fontScale="40000" lnSpcReduction="20000"/>
          </a:bodyPr>
          <a:lstStyle/>
          <a:p>
            <a:pPr>
              <a:defRPr/>
            </a:pPr>
            <a:r>
              <a:rPr lang="en-GB" altLang="en-US" sz="5100" b="1" dirty="0">
                <a:latin typeface="Arial" panose="020B0604020202020204" pitchFamily="34" charset="0"/>
                <a:cs typeface="Arial" panose="020B0604020202020204" pitchFamily="34" charset="0"/>
              </a:rPr>
              <a:t>Community Multiple Sclerosis Team (CMST)</a:t>
            </a:r>
          </a:p>
          <a:p>
            <a:pPr>
              <a:defRPr/>
            </a:pPr>
            <a:r>
              <a:rPr lang="en-GB" altLang="en-US" sz="5100" dirty="0">
                <a:latin typeface="Arial" panose="020B0604020202020204" pitchFamily="34" charset="0"/>
                <a:cs typeface="Arial" panose="020B0604020202020204" pitchFamily="34" charset="0"/>
              </a:rPr>
              <a:t>Therapy team for people with confirmed diagnosis of </a:t>
            </a:r>
            <a:r>
              <a:rPr lang="en-GB" alt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GB" altLang="en-US" sz="51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clerosis</a:t>
            </a:r>
            <a:endParaRPr lang="en-GB" alt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5100" dirty="0">
                <a:latin typeface="Arial" panose="020B0604020202020204" pitchFamily="34" charset="0"/>
                <a:cs typeface="Arial" panose="020B0604020202020204" pitchFamily="34" charset="0"/>
              </a:rPr>
              <a:t>Physiotherapy</a:t>
            </a:r>
          </a:p>
          <a:p>
            <a:pPr>
              <a:defRPr/>
            </a:pPr>
            <a:r>
              <a:rPr lang="en-GB" altLang="en-US" sz="5100" dirty="0">
                <a:latin typeface="Arial" panose="020B0604020202020204" pitchFamily="34" charset="0"/>
                <a:cs typeface="Arial" panose="020B0604020202020204" pitchFamily="34" charset="0"/>
              </a:rPr>
              <a:t>Occupational Therapy</a:t>
            </a:r>
          </a:p>
          <a:p>
            <a:pPr>
              <a:defRPr/>
            </a:pPr>
            <a:r>
              <a:rPr lang="en-GB" altLang="en-US" sz="5100" dirty="0">
                <a:latin typeface="Arial" panose="020B0604020202020204" pitchFamily="34" charset="0"/>
                <a:cs typeface="Arial" panose="020B0604020202020204" pitchFamily="34" charset="0"/>
              </a:rPr>
              <a:t>Rehabilitation nursing</a:t>
            </a:r>
          </a:p>
          <a:p>
            <a:pPr>
              <a:defRPr/>
            </a:pPr>
            <a:endParaRPr lang="en-GB" altLang="en-US" sz="5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5100" b="1" dirty="0">
                <a:latin typeface="Arial" panose="020B0604020202020204" pitchFamily="34" charset="0"/>
                <a:cs typeface="Arial" panose="020B0604020202020204" pitchFamily="34" charset="0"/>
              </a:rPr>
              <a:t>Regional Disability Team (RDT)</a:t>
            </a:r>
          </a:p>
          <a:p>
            <a:pPr>
              <a:defRPr/>
            </a:pPr>
            <a:r>
              <a:rPr lang="en-GB" altLang="en-US" sz="5100" dirty="0">
                <a:latin typeface="Arial" panose="020B0604020202020204" pitchFamily="34" charset="0"/>
                <a:cs typeface="Arial" panose="020B0604020202020204" pitchFamily="34" charset="0"/>
              </a:rPr>
              <a:t>Therapy team for people with a neurological </a:t>
            </a:r>
            <a:r>
              <a:rPr lang="en-GB" alt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 (but not stroke)</a:t>
            </a:r>
          </a:p>
          <a:p>
            <a:pPr>
              <a:defRPr/>
            </a:pPr>
            <a:r>
              <a:rPr lang="en-GB" alt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 Physiotherapy</a:t>
            </a:r>
            <a:endParaRPr lang="en-GB" alt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5100" dirty="0">
                <a:latin typeface="Arial" panose="020B0604020202020204" pitchFamily="34" charset="0"/>
                <a:cs typeface="Arial" panose="020B0604020202020204" pitchFamily="34" charset="0"/>
              </a:rPr>
              <a:t>Occupational </a:t>
            </a:r>
            <a:r>
              <a:rPr lang="en-GB" alt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en-GB" alt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endParaRPr lang="en-GB" alt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65304"/>
            <a:ext cx="7348451" cy="511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00200"/>
            <a:ext cx="3304662" cy="2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</a:t>
            </a:r>
            <a:r>
              <a:rPr lang="en-GB" dirty="0"/>
              <a:t>W</a:t>
            </a:r>
            <a:r>
              <a:rPr lang="en-GB" dirty="0" smtClean="0"/>
              <a:t>e Work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78112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Both teams work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closely, with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some team members working across both teams. </a:t>
            </a:r>
          </a:p>
          <a:p>
            <a:pPr>
              <a:defRPr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Treat people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GB" alt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Walkergate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Park, in their own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homes,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community or workplace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settings – wherever clinically needed!</a:t>
            </a:r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Rehabilitation</a:t>
            </a:r>
          </a:p>
          <a:p>
            <a:pPr>
              <a:defRPr/>
            </a:pP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Longer term management</a:t>
            </a:r>
          </a:p>
          <a:p>
            <a:pPr>
              <a:defRPr/>
            </a:pP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 working between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professionals to provide best care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possible.</a:t>
            </a:r>
          </a:p>
          <a:p>
            <a:pPr>
              <a:defRPr/>
            </a:pP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inking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with rehab. </a:t>
            </a:r>
            <a:r>
              <a:rPr lang="en-GB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consultants </a:t>
            </a:r>
            <a:r>
              <a:rPr lang="en-GB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with access to specialist clinics and services. 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9477"/>
            <a:ext cx="3242386" cy="2160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07" y="4077073"/>
            <a:ext cx="387144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7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Innovations… well.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Things</a:t>
            </a:r>
            <a:br>
              <a:rPr lang="en-GB" dirty="0" smtClean="0"/>
            </a:br>
            <a:r>
              <a:rPr lang="en-GB" dirty="0" smtClean="0"/>
              <a:t>we do that are new to us!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09120"/>
            <a:ext cx="5776763" cy="17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9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Developing Strong Team </a:t>
            </a:r>
            <a:br>
              <a:rPr lang="en-GB" dirty="0" smtClean="0"/>
            </a:br>
            <a:r>
              <a:rPr lang="en-GB" dirty="0" smtClean="0"/>
              <a:t>Mission and Objectives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4752568" cy="4464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65104"/>
            <a:ext cx="3322946" cy="2208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71" y="1556792"/>
            <a:ext cx="20955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72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Standardising the Waiting List and Referral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Have the same process for RDT and CMST</a:t>
            </a:r>
          </a:p>
          <a:p>
            <a:r>
              <a:rPr lang="en-GB" dirty="0" smtClean="0"/>
              <a:t>Get rid of the </a:t>
            </a:r>
            <a:r>
              <a:rPr lang="en-GB" dirty="0" smtClean="0"/>
              <a:t>paper waiting list! </a:t>
            </a:r>
            <a:r>
              <a:rPr lang="en-GB" dirty="0"/>
              <a:t>E</a:t>
            </a:r>
            <a:r>
              <a:rPr lang="en-GB" dirty="0" smtClean="0"/>
              <a:t>lectronic</a:t>
            </a:r>
            <a:r>
              <a:rPr lang="en-GB" dirty="0" smtClean="0"/>
              <a:t>, timely, concise and easy to access for </a:t>
            </a:r>
            <a:r>
              <a:rPr lang="en-GB" dirty="0" smtClean="0"/>
              <a:t>all. </a:t>
            </a:r>
            <a:endParaRPr lang="en-GB" dirty="0" smtClean="0"/>
          </a:p>
          <a:p>
            <a:r>
              <a:rPr lang="en-GB" dirty="0" smtClean="0"/>
              <a:t>Weekly referral meetings with standardised form to complete</a:t>
            </a:r>
          </a:p>
          <a:p>
            <a:r>
              <a:rPr lang="en-GB" dirty="0" smtClean="0"/>
              <a:t>Clear referral </a:t>
            </a:r>
            <a:r>
              <a:rPr lang="en-GB" dirty="0" smtClean="0"/>
              <a:t>criteria – improved quality of referrals. </a:t>
            </a:r>
            <a:endParaRPr lang="en-GB" dirty="0" smtClean="0"/>
          </a:p>
          <a:p>
            <a:r>
              <a:rPr lang="en-GB" dirty="0" smtClean="0"/>
              <a:t>Using electronic diaries (Outlook) linked to electronic patient record (RIO)</a:t>
            </a:r>
          </a:p>
          <a:p>
            <a:r>
              <a:rPr lang="en-GB" dirty="0" smtClean="0"/>
              <a:t>Use of Telephone </a:t>
            </a:r>
            <a:r>
              <a:rPr lang="en-GB" dirty="0" smtClean="0"/>
              <a:t>Contact</a:t>
            </a:r>
            <a:r>
              <a:rPr lang="en-GB" dirty="0" smtClean="0"/>
              <a:t> </a:t>
            </a:r>
            <a:r>
              <a:rPr lang="en-GB" dirty="0" smtClean="0"/>
              <a:t>Assessment </a:t>
            </a:r>
          </a:p>
          <a:p>
            <a:r>
              <a:rPr lang="en-GB" sz="5700" dirty="0" smtClean="0">
                <a:solidFill>
                  <a:srgbClr val="00B050"/>
                </a:solidFill>
              </a:rPr>
              <a:t>Managed and supported by Admin Team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106" y="2132856"/>
            <a:ext cx="2857500" cy="2168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4437112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‘Our 4 Queens of Admin’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11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Telephone </a:t>
            </a:r>
            <a:r>
              <a:rPr lang="en-GB" dirty="0" smtClean="0"/>
              <a:t>Contact</a:t>
            </a:r>
            <a:r>
              <a:rPr lang="en-GB" dirty="0" smtClean="0"/>
              <a:t> </a:t>
            </a:r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Initially started to support our patients who were on a long waiting list. Now our waiting list is more manageable and the assessment has been </a:t>
            </a:r>
            <a:r>
              <a:rPr lang="en-GB" dirty="0" smtClean="0"/>
              <a:t>fine-tuned. </a:t>
            </a:r>
          </a:p>
          <a:p>
            <a:r>
              <a:rPr lang="en-GB" dirty="0" smtClean="0"/>
              <a:t>Early contact, </a:t>
            </a:r>
            <a:r>
              <a:rPr lang="en-GB" dirty="0" smtClean="0"/>
              <a:t>introduce the team, patient expectations. </a:t>
            </a:r>
          </a:p>
          <a:p>
            <a:r>
              <a:rPr lang="en-GB" dirty="0" smtClean="0"/>
              <a:t>Advise – self-management, send out exercises, refer straight to our Assistant Practitioners. </a:t>
            </a:r>
            <a:endParaRPr lang="en-GB" dirty="0" smtClean="0"/>
          </a:p>
          <a:p>
            <a:r>
              <a:rPr lang="en-GB" dirty="0" smtClean="0"/>
              <a:t>Refer e.g. for a wheelchair, to social services, North-East Drive Mobility. </a:t>
            </a:r>
          </a:p>
          <a:p>
            <a:r>
              <a:rPr lang="en-GB" dirty="0" smtClean="0"/>
              <a:t>Provide Information e.g. Disease specific information leaflets, Carers information or information about community services e.g. </a:t>
            </a:r>
            <a:r>
              <a:rPr lang="en-GB" dirty="0" err="1" smtClean="0"/>
              <a:t>Benmar</a:t>
            </a:r>
            <a:r>
              <a:rPr lang="en-GB" dirty="0" smtClean="0"/>
              <a:t> house, pop-up gym, recovery colleges</a:t>
            </a:r>
          </a:p>
          <a:p>
            <a:r>
              <a:rPr lang="en-GB" dirty="0" smtClean="0"/>
              <a:t>Can prioritise urgent patients – can be responsive and book in fairly quickly.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70" y="1782754"/>
            <a:ext cx="2727125" cy="1363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210" y="3684506"/>
            <a:ext cx="2754886" cy="183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2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Improving Health and Wellbeing of Staff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Supporting staff with complex appointments</a:t>
            </a:r>
          </a:p>
          <a:p>
            <a:r>
              <a:rPr lang="en-GB" dirty="0" smtClean="0"/>
              <a:t>Team Stress Risk Assessment</a:t>
            </a:r>
          </a:p>
          <a:p>
            <a:r>
              <a:rPr lang="en-GB" dirty="0" smtClean="0"/>
              <a:t>Complete a Wellness Recovery Action Plan (WRAP) for the team</a:t>
            </a:r>
          </a:p>
          <a:p>
            <a:r>
              <a:rPr lang="en-GB" dirty="0" smtClean="0"/>
              <a:t>Incorporate staff and wellbeing into monthly CPD sessions</a:t>
            </a:r>
          </a:p>
          <a:p>
            <a:r>
              <a:rPr lang="en-GB" dirty="0" smtClean="0"/>
              <a:t>Introduce mindfulness into meetings</a:t>
            </a:r>
          </a:p>
          <a:p>
            <a:r>
              <a:rPr lang="en-GB" dirty="0" smtClean="0"/>
              <a:t>Positivity board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354628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23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1366</Words>
  <Application>Microsoft Office PowerPoint</Application>
  <PresentationFormat>On-screen Show (4:3)</PresentationFormat>
  <Paragraphs>168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Introduction</vt:lpstr>
      <vt:lpstr>Who are We? - CMST and RDT </vt:lpstr>
      <vt:lpstr>How We Work</vt:lpstr>
      <vt:lpstr>Innovations… well.   Things we do that are new to us!</vt:lpstr>
      <vt:lpstr>Developing Strong Team  Mission and Objectives</vt:lpstr>
      <vt:lpstr>Standardising the Waiting List and Referral Process</vt:lpstr>
      <vt:lpstr>Telephone Contact Assessment</vt:lpstr>
      <vt:lpstr>Improving Health and Wellbeing of Staff</vt:lpstr>
      <vt:lpstr>Reducing DNAs</vt:lpstr>
      <vt:lpstr>PowerPoint Presentation</vt:lpstr>
      <vt:lpstr>Innovative Development of Assistant Practitioners</vt:lpstr>
      <vt:lpstr>Innovative Use of Outcome Measures</vt:lpstr>
      <vt:lpstr>Innovative Interdisciplinary Team </vt:lpstr>
      <vt:lpstr>Innovations in the Physio. Role</vt:lpstr>
      <vt:lpstr>Future innovations- ideas in the pipeline</vt:lpstr>
      <vt:lpstr>Summary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Esther Beadle</dc:creator>
  <cp:lastModifiedBy>Kell, Claire (Neurological &amp; Specialist Services CBU)</cp:lastModifiedBy>
  <cp:revision>51</cp:revision>
  <dcterms:created xsi:type="dcterms:W3CDTF">2017-07-07T16:05:34Z</dcterms:created>
  <dcterms:modified xsi:type="dcterms:W3CDTF">2020-01-23T16:37:18Z</dcterms:modified>
</cp:coreProperties>
</file>